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Fors" charset="1" panose="020B0003030001020000"/>
      <p:regular r:id="rId10"/>
    </p:embeddedFont>
    <p:embeddedFont>
      <p:font typeface="TT Fors Bold" charset="1" panose="020B0003030001020000"/>
      <p:regular r:id="rId11"/>
    </p:embeddedFont>
    <p:embeddedFont>
      <p:font typeface="TT Fors Italics" charset="1" panose="020B0003030001020000"/>
      <p:regular r:id="rId12"/>
    </p:embeddedFont>
    <p:embeddedFont>
      <p:font typeface="TT Fors Bold Italics" charset="1" panose="020B000303000102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TT Norms" charset="1" panose="02000503030000020003"/>
      <p:regular r:id="rId18"/>
    </p:embeddedFont>
    <p:embeddedFont>
      <p:font typeface="TT Norms Bold" charset="1" panose="02000803030000020004"/>
      <p:regular r:id="rId19"/>
    </p:embeddedFont>
    <p:embeddedFont>
      <p:font typeface="TT Norms Italics" charset="1" panose="02000503030000090003"/>
      <p:regular r:id="rId20"/>
    </p:embeddedFont>
    <p:embeddedFont>
      <p:font typeface="TT Norms Bold Italics" charset="1" panose="02000803020000090004"/>
      <p:regular r:id="rId21"/>
    </p:embeddedFont>
    <p:embeddedFont>
      <p:font typeface="TT Norms Light" charset="1" panose="02000503020000020003"/>
      <p:regular r:id="rId22"/>
    </p:embeddedFont>
    <p:embeddedFont>
      <p:font typeface="TT Norms Light Italics" charset="1" panose="02000503020000090003"/>
      <p:regular r:id="rId23"/>
    </p:embeddedFont>
    <p:embeddedFont>
      <p:font typeface="TT Norms Ultra-Bold" charset="1" panose="02000503040000020004"/>
      <p:regular r:id="rId24"/>
    </p:embeddedFont>
    <p:embeddedFont>
      <p:font typeface="TT Norms Ultra-Bold Italics" charset="1" panose="02000503020000090004"/>
      <p:regular r:id="rId25"/>
    </p:embeddedFont>
    <p:embeddedFont>
      <p:font typeface="TT Norms Heavy" charset="1" panose="02000503050000020004"/>
      <p:regular r:id="rId26"/>
    </p:embeddedFont>
    <p:embeddedFont>
      <p:font typeface="TT Norms Heavy Italics" charset="1" panose="02000503020000090004"/>
      <p:regular r:id="rId27"/>
    </p:embeddedFont>
    <p:embeddedFont>
      <p:font typeface="Dancing Script" charset="1" panose="03080600040507000D00"/>
      <p:regular r:id="rId28"/>
    </p:embeddedFont>
    <p:embeddedFont>
      <p:font typeface="Dancing Script Bold" charset="1" panose="03080800040507000D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0.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171494" y="5592723"/>
            <a:ext cx="3665577" cy="7331154"/>
            <a:chOff x="0" y="0"/>
            <a:chExt cx="3175000" cy="6350000"/>
          </a:xfrm>
        </p:grpSpPr>
        <p:sp>
          <p:nvSpPr>
            <p:cNvPr name="Freeform 3" id="3"/>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30000" t="0" r="-30000" b="0"/>
              </a:stretch>
            </a:blipFill>
          </p:spPr>
        </p:sp>
        <p:sp>
          <p:nvSpPr>
            <p:cNvPr name="Freeform 4" id="4"/>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grpSp>
        <p:nvGrpSpPr>
          <p:cNvPr name="Group 5" id="5"/>
          <p:cNvGrpSpPr>
            <a:grpSpLocks noChangeAspect="true"/>
          </p:cNvGrpSpPr>
          <p:nvPr/>
        </p:nvGrpSpPr>
        <p:grpSpPr>
          <a:xfrm rot="0">
            <a:off x="10452479" y="5592723"/>
            <a:ext cx="3665577" cy="7331154"/>
            <a:chOff x="0" y="0"/>
            <a:chExt cx="3175000" cy="6350000"/>
          </a:xfrm>
        </p:grpSpPr>
        <p:sp>
          <p:nvSpPr>
            <p:cNvPr name="Freeform 6" id="6"/>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15070" t="0" r="-18262" b="0"/>
              </a:stretch>
            </a:blipFill>
          </p:spPr>
        </p:sp>
        <p:sp>
          <p:nvSpPr>
            <p:cNvPr name="Freeform 7" id="7"/>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grpSp>
        <p:nvGrpSpPr>
          <p:cNvPr name="Group 8" id="8"/>
          <p:cNvGrpSpPr>
            <a:grpSpLocks noChangeAspect="true"/>
          </p:cNvGrpSpPr>
          <p:nvPr/>
        </p:nvGrpSpPr>
        <p:grpSpPr>
          <a:xfrm rot="0">
            <a:off x="7069806" y="4248549"/>
            <a:ext cx="4155667" cy="8311334"/>
            <a:chOff x="0" y="0"/>
            <a:chExt cx="3175000" cy="6350000"/>
          </a:xfrm>
        </p:grpSpPr>
        <p:sp>
          <p:nvSpPr>
            <p:cNvPr name="Freeform 9" id="9"/>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4"/>
              <a:stretch>
                <a:fillRect l="-6022" t="0" r="-6022" b="0"/>
              </a:stretch>
            </a:blipFill>
          </p:spPr>
        </p:sp>
        <p:sp>
          <p:nvSpPr>
            <p:cNvPr name="Freeform 10" id="10"/>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TextBox 11" id="11"/>
          <p:cNvSpPr txBox="true"/>
          <p:nvPr/>
        </p:nvSpPr>
        <p:spPr>
          <a:xfrm rot="0">
            <a:off x="14118056" y="681355"/>
            <a:ext cx="3407944" cy="656590"/>
          </a:xfrm>
          <a:prstGeom prst="rect">
            <a:avLst/>
          </a:prstGeom>
        </p:spPr>
        <p:txBody>
          <a:bodyPr anchor="t" rtlCol="false" tIns="0" lIns="0" bIns="0" rIns="0">
            <a:spAutoFit/>
          </a:bodyPr>
          <a:lstStyle/>
          <a:p>
            <a:pPr algn="r">
              <a:lnSpc>
                <a:spcPts val="2659"/>
              </a:lnSpc>
            </a:pPr>
            <a:r>
              <a:rPr lang="en-US" sz="1899">
                <a:solidFill>
                  <a:srgbClr val="000000"/>
                </a:solidFill>
                <a:latin typeface="TT Fors Bold"/>
              </a:rPr>
              <a:t>ASM 2 - APPLOCATION DEVELOPMENT</a:t>
            </a:r>
          </a:p>
        </p:txBody>
      </p:sp>
      <p:sp>
        <p:nvSpPr>
          <p:cNvPr name="TextBox 12" id="12"/>
          <p:cNvSpPr txBox="true"/>
          <p:nvPr/>
        </p:nvSpPr>
        <p:spPr>
          <a:xfrm rot="0">
            <a:off x="1028700" y="681355"/>
            <a:ext cx="3142794" cy="323215"/>
          </a:xfrm>
          <a:prstGeom prst="rect">
            <a:avLst/>
          </a:prstGeom>
        </p:spPr>
        <p:txBody>
          <a:bodyPr anchor="t" rtlCol="false" tIns="0" lIns="0" bIns="0" rIns="0">
            <a:spAutoFit/>
          </a:bodyPr>
          <a:lstStyle/>
          <a:p>
            <a:pPr>
              <a:lnSpc>
                <a:spcPts val="2659"/>
              </a:lnSpc>
            </a:pPr>
            <a:r>
              <a:rPr lang="en-US" sz="1899">
                <a:solidFill>
                  <a:srgbClr val="000000"/>
                </a:solidFill>
                <a:latin typeface="TT Fors Bold"/>
              </a:rPr>
              <a:t>Group 5</a:t>
            </a:r>
          </a:p>
        </p:txBody>
      </p:sp>
      <p:sp>
        <p:nvSpPr>
          <p:cNvPr name="TextBox 13" id="13"/>
          <p:cNvSpPr txBox="true"/>
          <p:nvPr/>
        </p:nvSpPr>
        <p:spPr>
          <a:xfrm rot="0">
            <a:off x="1349956" y="2480075"/>
            <a:ext cx="15595366" cy="1330324"/>
          </a:xfrm>
          <a:prstGeom prst="rect">
            <a:avLst/>
          </a:prstGeom>
        </p:spPr>
        <p:txBody>
          <a:bodyPr anchor="t" rtlCol="false" tIns="0" lIns="0" bIns="0" rIns="0">
            <a:spAutoFit/>
          </a:bodyPr>
          <a:lstStyle/>
          <a:p>
            <a:pPr algn="ctr">
              <a:lnSpc>
                <a:spcPts val="9999"/>
              </a:lnSpc>
            </a:pPr>
            <a:r>
              <a:rPr lang="en-US" sz="9999" spc="-499">
                <a:solidFill>
                  <a:srgbClr val="000000"/>
                </a:solidFill>
                <a:latin typeface="TT Norms Bold"/>
              </a:rPr>
              <a:t>Campus Expense</a:t>
            </a:r>
          </a:p>
        </p:txBody>
      </p:sp>
      <p:sp>
        <p:nvSpPr>
          <p:cNvPr name="TextBox 14" id="14"/>
          <p:cNvSpPr txBox="true"/>
          <p:nvPr/>
        </p:nvSpPr>
        <p:spPr>
          <a:xfrm rot="0">
            <a:off x="5236488" y="1772390"/>
            <a:ext cx="7822302" cy="930275"/>
          </a:xfrm>
          <a:prstGeom prst="rect">
            <a:avLst/>
          </a:prstGeom>
        </p:spPr>
        <p:txBody>
          <a:bodyPr anchor="t" rtlCol="false" tIns="0" lIns="0" bIns="0" rIns="0">
            <a:spAutoFit/>
          </a:bodyPr>
          <a:lstStyle/>
          <a:p>
            <a:pPr algn="ctr">
              <a:lnSpc>
                <a:spcPts val="6999"/>
              </a:lnSpc>
            </a:pPr>
            <a:r>
              <a:rPr lang="en-US" sz="6999">
                <a:solidFill>
                  <a:srgbClr val="CB6CE6"/>
                </a:solidFill>
                <a:latin typeface="Dancing Script"/>
              </a:rPr>
              <a:t>Welcome</a:t>
            </a:r>
          </a:p>
        </p:txBody>
      </p:sp>
      <p:sp>
        <p:nvSpPr>
          <p:cNvPr name="TextBox 15" id="15"/>
          <p:cNvSpPr txBox="true"/>
          <p:nvPr/>
        </p:nvSpPr>
        <p:spPr>
          <a:xfrm rot="0">
            <a:off x="14729247" y="9410700"/>
            <a:ext cx="2796753" cy="306705"/>
          </a:xfrm>
          <a:prstGeom prst="rect">
            <a:avLst/>
          </a:prstGeom>
        </p:spPr>
        <p:txBody>
          <a:bodyPr anchor="t" rtlCol="false" tIns="0" lIns="0" bIns="0" rIns="0">
            <a:spAutoFit/>
          </a:bodyPr>
          <a:lstStyle/>
          <a:p>
            <a:pPr algn="r">
              <a:lnSpc>
                <a:spcPts val="2519"/>
              </a:lnSpc>
            </a:pPr>
            <a:r>
              <a:rPr lang="en-US" sz="1799">
                <a:solidFill>
                  <a:srgbClr val="CB6CE6"/>
                </a:solidFill>
                <a:latin typeface="TT Fors Bold"/>
              </a:rPr>
              <a:t>IT0601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6980968" y="1493046"/>
            <a:ext cx="3899104" cy="7609775"/>
          </a:xfrm>
          <a:custGeom>
            <a:avLst/>
            <a:gdLst/>
            <a:ahLst/>
            <a:cxnLst/>
            <a:rect r="r" b="b" t="t" l="l"/>
            <a:pathLst>
              <a:path h="7609775" w="3899104">
                <a:moveTo>
                  <a:pt x="0" y="0"/>
                </a:moveTo>
                <a:lnTo>
                  <a:pt x="3899103" y="0"/>
                </a:lnTo>
                <a:lnTo>
                  <a:pt x="3899103" y="7609775"/>
                </a:lnTo>
                <a:lnTo>
                  <a:pt x="0" y="7609775"/>
                </a:lnTo>
                <a:lnTo>
                  <a:pt x="0" y="0"/>
                </a:lnTo>
                <a:close/>
              </a:path>
            </a:pathLst>
          </a:custGeom>
          <a:blipFill>
            <a:blip r:embed="rId2"/>
            <a:stretch>
              <a:fillRect l="0" t="0" r="0" b="0"/>
            </a:stretch>
          </a:blipFill>
        </p:spPr>
      </p:sp>
      <p:sp>
        <p:nvSpPr>
          <p:cNvPr name="TextBox 3" id="3"/>
          <p:cNvSpPr txBox="true"/>
          <p:nvPr/>
        </p:nvSpPr>
        <p:spPr>
          <a:xfrm rot="0">
            <a:off x="1028700" y="664371"/>
            <a:ext cx="5227460" cy="2967361"/>
          </a:xfrm>
          <a:prstGeom prst="rect">
            <a:avLst/>
          </a:prstGeom>
        </p:spPr>
        <p:txBody>
          <a:bodyPr anchor="t" rtlCol="false" tIns="0" lIns="0" bIns="0" rIns="0">
            <a:spAutoFit/>
          </a:bodyPr>
          <a:lstStyle/>
          <a:p>
            <a:pPr>
              <a:lnSpc>
                <a:spcPts val="7700"/>
              </a:lnSpc>
            </a:pPr>
          </a:p>
          <a:p>
            <a:pPr>
              <a:lnSpc>
                <a:spcPts val="7700"/>
              </a:lnSpc>
            </a:pPr>
            <a:r>
              <a:rPr lang="en-US" sz="7700" spc="-385">
                <a:solidFill>
                  <a:srgbClr val="000000"/>
                </a:solidFill>
                <a:latin typeface="TT Norms Bold"/>
              </a:rPr>
              <a:t>Search Activity</a:t>
            </a:r>
          </a:p>
        </p:txBody>
      </p:sp>
      <p:sp>
        <p:nvSpPr>
          <p:cNvPr name="TextBox 4" id="4"/>
          <p:cNvSpPr txBox="true"/>
          <p:nvPr/>
        </p:nvSpPr>
        <p:spPr>
          <a:xfrm rot="0">
            <a:off x="1028700" y="3750945"/>
            <a:ext cx="5563654" cy="2718434"/>
          </a:xfrm>
          <a:prstGeom prst="rect">
            <a:avLst/>
          </a:prstGeom>
        </p:spPr>
        <p:txBody>
          <a:bodyPr anchor="t" rtlCol="false" tIns="0" lIns="0" bIns="0" rIns="0">
            <a:spAutoFit/>
          </a:bodyPr>
          <a:lstStyle/>
          <a:p>
            <a:pPr>
              <a:lnSpc>
                <a:spcPts val="3600"/>
              </a:lnSpc>
            </a:pPr>
            <a:r>
              <a:rPr lang="en-US" sz="2400" spc="-12">
                <a:solidFill>
                  <a:srgbClr val="545454"/>
                </a:solidFill>
                <a:latin typeface="TT Fors"/>
              </a:rPr>
              <a:t>When the user want to search for a specific Income or expense, the user just simply click on the search icon indicate by a red circle </a:t>
            </a:r>
          </a:p>
          <a:p>
            <a:pPr>
              <a:lnSpc>
                <a:spcPts val="3600"/>
              </a:lnSpc>
            </a:pPr>
          </a:p>
          <a:p>
            <a:pPr>
              <a:lnSpc>
                <a:spcPts val="3600"/>
              </a:lnSpc>
            </a:pPr>
          </a:p>
        </p:txBody>
      </p:sp>
      <p:sp>
        <p:nvSpPr>
          <p:cNvPr name="TextBox 5" id="5"/>
          <p:cNvSpPr txBox="true"/>
          <p:nvPr/>
        </p:nvSpPr>
        <p:spPr>
          <a:xfrm rot="0">
            <a:off x="11114327" y="3779520"/>
            <a:ext cx="4840513" cy="20726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TT Fors"/>
              </a:rPr>
              <a:t>after the user click the search icon the app will redirect the user to the search activity which will include income search activity and expense search activity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6256160" y="1473936"/>
            <a:ext cx="3449279" cy="6682978"/>
          </a:xfrm>
          <a:custGeom>
            <a:avLst/>
            <a:gdLst/>
            <a:ahLst/>
            <a:cxnLst/>
            <a:rect r="r" b="b" t="t" l="l"/>
            <a:pathLst>
              <a:path h="6682978" w="3449279">
                <a:moveTo>
                  <a:pt x="0" y="0"/>
                </a:moveTo>
                <a:lnTo>
                  <a:pt x="3449279" y="0"/>
                </a:lnTo>
                <a:lnTo>
                  <a:pt x="3449279" y="6682979"/>
                </a:lnTo>
                <a:lnTo>
                  <a:pt x="0" y="6682979"/>
                </a:lnTo>
                <a:lnTo>
                  <a:pt x="0" y="0"/>
                </a:lnTo>
                <a:close/>
              </a:path>
            </a:pathLst>
          </a:custGeom>
          <a:blipFill>
            <a:blip r:embed="rId2"/>
            <a:stretch>
              <a:fillRect l="0" t="0" r="0" b="0"/>
            </a:stretch>
          </a:blipFill>
        </p:spPr>
      </p:sp>
      <p:sp>
        <p:nvSpPr>
          <p:cNvPr name="Freeform 3" id="3"/>
          <p:cNvSpPr/>
          <p:nvPr/>
        </p:nvSpPr>
        <p:spPr>
          <a:xfrm flipH="false" flipV="false" rot="0">
            <a:off x="9810865" y="1473936"/>
            <a:ext cx="3443131" cy="6682978"/>
          </a:xfrm>
          <a:custGeom>
            <a:avLst/>
            <a:gdLst/>
            <a:ahLst/>
            <a:cxnLst/>
            <a:rect r="r" b="b" t="t" l="l"/>
            <a:pathLst>
              <a:path h="6682978" w="3443131">
                <a:moveTo>
                  <a:pt x="0" y="0"/>
                </a:moveTo>
                <a:lnTo>
                  <a:pt x="3443132" y="0"/>
                </a:lnTo>
                <a:lnTo>
                  <a:pt x="3443132" y="6682979"/>
                </a:lnTo>
                <a:lnTo>
                  <a:pt x="0" y="6682979"/>
                </a:lnTo>
                <a:lnTo>
                  <a:pt x="0" y="0"/>
                </a:lnTo>
                <a:close/>
              </a:path>
            </a:pathLst>
          </a:custGeom>
          <a:blipFill>
            <a:blip r:embed="rId3"/>
            <a:stretch>
              <a:fillRect l="0" t="0" r="0" b="0"/>
            </a:stretch>
          </a:blipFill>
        </p:spPr>
      </p:sp>
      <p:sp>
        <p:nvSpPr>
          <p:cNvPr name="TextBox 4" id="4"/>
          <p:cNvSpPr txBox="true"/>
          <p:nvPr/>
        </p:nvSpPr>
        <p:spPr>
          <a:xfrm rot="0">
            <a:off x="1028700" y="664371"/>
            <a:ext cx="5227460" cy="2967361"/>
          </a:xfrm>
          <a:prstGeom prst="rect">
            <a:avLst/>
          </a:prstGeom>
        </p:spPr>
        <p:txBody>
          <a:bodyPr anchor="t" rtlCol="false" tIns="0" lIns="0" bIns="0" rIns="0">
            <a:spAutoFit/>
          </a:bodyPr>
          <a:lstStyle/>
          <a:p>
            <a:pPr>
              <a:lnSpc>
                <a:spcPts val="7700"/>
              </a:lnSpc>
            </a:pPr>
            <a:r>
              <a:rPr lang="en-US" sz="7700" spc="-385">
                <a:solidFill>
                  <a:srgbClr val="000000"/>
                </a:solidFill>
                <a:latin typeface="TT Norms Bold"/>
              </a:rPr>
              <a:t>Income Search Activity</a:t>
            </a:r>
          </a:p>
        </p:txBody>
      </p:sp>
      <p:sp>
        <p:nvSpPr>
          <p:cNvPr name="TextBox 5" id="5"/>
          <p:cNvSpPr txBox="true"/>
          <p:nvPr/>
        </p:nvSpPr>
        <p:spPr>
          <a:xfrm rot="0">
            <a:off x="13358772" y="1686925"/>
            <a:ext cx="4793013" cy="5790227"/>
          </a:xfrm>
          <a:prstGeom prst="rect">
            <a:avLst/>
          </a:prstGeom>
        </p:spPr>
        <p:txBody>
          <a:bodyPr anchor="t" rtlCol="false" tIns="0" lIns="0" bIns="0" rIns="0">
            <a:spAutoFit/>
          </a:bodyPr>
          <a:lstStyle/>
          <a:p>
            <a:pPr algn="ctr">
              <a:lnSpc>
                <a:spcPts val="3575"/>
              </a:lnSpc>
              <a:spcBef>
                <a:spcPct val="0"/>
              </a:spcBef>
            </a:pPr>
            <a:r>
              <a:rPr lang="en-US" sz="2554">
                <a:solidFill>
                  <a:srgbClr val="000000"/>
                </a:solidFill>
                <a:latin typeface="TT Fors"/>
              </a:rPr>
              <a:t>the user option range from what type of income, minimum amount , when they start adding the income and which date they want to end it. if all the data that user put in match with the data that exits in the database, the app will display that data bellow the search button and if the data doesn’t match with each other the will not display anything on the screen</a:t>
            </a:r>
          </a:p>
        </p:txBody>
      </p:sp>
      <p:sp>
        <p:nvSpPr>
          <p:cNvPr name="TextBox 6" id="6"/>
          <p:cNvSpPr txBox="true"/>
          <p:nvPr/>
        </p:nvSpPr>
        <p:spPr>
          <a:xfrm rot="0">
            <a:off x="520112" y="3593632"/>
            <a:ext cx="5631273" cy="16535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TT Fors"/>
              </a:rPr>
              <a:t>when the user is in this activity ,the user can freely choose from the all the option present to them to find their specific income they have made.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5789528" y="1554980"/>
            <a:ext cx="3744949" cy="7255839"/>
          </a:xfrm>
          <a:custGeom>
            <a:avLst/>
            <a:gdLst/>
            <a:ahLst/>
            <a:cxnLst/>
            <a:rect r="r" b="b" t="t" l="l"/>
            <a:pathLst>
              <a:path h="7255839" w="3744949">
                <a:moveTo>
                  <a:pt x="0" y="0"/>
                </a:moveTo>
                <a:lnTo>
                  <a:pt x="3744949" y="0"/>
                </a:lnTo>
                <a:lnTo>
                  <a:pt x="3744949" y="7255839"/>
                </a:lnTo>
                <a:lnTo>
                  <a:pt x="0" y="7255839"/>
                </a:lnTo>
                <a:lnTo>
                  <a:pt x="0" y="0"/>
                </a:lnTo>
                <a:close/>
              </a:path>
            </a:pathLst>
          </a:custGeom>
          <a:blipFill>
            <a:blip r:embed="rId2"/>
            <a:stretch>
              <a:fillRect l="0" t="0" r="0" b="0"/>
            </a:stretch>
          </a:blipFill>
        </p:spPr>
      </p:sp>
      <p:sp>
        <p:nvSpPr>
          <p:cNvPr name="Freeform 3" id="3"/>
          <p:cNvSpPr/>
          <p:nvPr/>
        </p:nvSpPr>
        <p:spPr>
          <a:xfrm flipH="false" flipV="false" rot="0">
            <a:off x="9661740" y="1554980"/>
            <a:ext cx="3288065" cy="7326039"/>
          </a:xfrm>
          <a:custGeom>
            <a:avLst/>
            <a:gdLst/>
            <a:ahLst/>
            <a:cxnLst/>
            <a:rect r="r" b="b" t="t" l="l"/>
            <a:pathLst>
              <a:path h="7326039" w="3288065">
                <a:moveTo>
                  <a:pt x="0" y="0"/>
                </a:moveTo>
                <a:lnTo>
                  <a:pt x="3288065" y="0"/>
                </a:lnTo>
                <a:lnTo>
                  <a:pt x="3288065" y="7326039"/>
                </a:lnTo>
                <a:lnTo>
                  <a:pt x="0" y="7326039"/>
                </a:lnTo>
                <a:lnTo>
                  <a:pt x="0" y="0"/>
                </a:lnTo>
                <a:close/>
              </a:path>
            </a:pathLst>
          </a:custGeom>
          <a:blipFill>
            <a:blip r:embed="rId3"/>
            <a:stretch>
              <a:fillRect l="0" t="0" r="0" b="0"/>
            </a:stretch>
          </a:blipFill>
        </p:spPr>
      </p:sp>
      <p:sp>
        <p:nvSpPr>
          <p:cNvPr name="TextBox 4" id="4"/>
          <p:cNvSpPr txBox="true"/>
          <p:nvPr/>
        </p:nvSpPr>
        <p:spPr>
          <a:xfrm rot="0">
            <a:off x="520112" y="664371"/>
            <a:ext cx="5227460" cy="2967361"/>
          </a:xfrm>
          <a:prstGeom prst="rect">
            <a:avLst/>
          </a:prstGeom>
        </p:spPr>
        <p:txBody>
          <a:bodyPr anchor="t" rtlCol="false" tIns="0" lIns="0" bIns="0" rIns="0">
            <a:spAutoFit/>
          </a:bodyPr>
          <a:lstStyle/>
          <a:p>
            <a:pPr>
              <a:lnSpc>
                <a:spcPts val="7700"/>
              </a:lnSpc>
            </a:pPr>
            <a:r>
              <a:rPr lang="en-US" sz="7700" spc="-385">
                <a:solidFill>
                  <a:srgbClr val="000000"/>
                </a:solidFill>
                <a:latin typeface="TT Norms Bold"/>
              </a:rPr>
              <a:t>Expense Search Activity</a:t>
            </a:r>
          </a:p>
        </p:txBody>
      </p:sp>
      <p:sp>
        <p:nvSpPr>
          <p:cNvPr name="TextBox 5" id="5"/>
          <p:cNvSpPr txBox="true"/>
          <p:nvPr/>
        </p:nvSpPr>
        <p:spPr>
          <a:xfrm rot="0">
            <a:off x="13231508" y="1708136"/>
            <a:ext cx="4793013" cy="5790227"/>
          </a:xfrm>
          <a:prstGeom prst="rect">
            <a:avLst/>
          </a:prstGeom>
        </p:spPr>
        <p:txBody>
          <a:bodyPr anchor="t" rtlCol="false" tIns="0" lIns="0" bIns="0" rIns="0">
            <a:spAutoFit/>
          </a:bodyPr>
          <a:lstStyle/>
          <a:p>
            <a:pPr algn="ctr">
              <a:lnSpc>
                <a:spcPts val="3575"/>
              </a:lnSpc>
              <a:spcBef>
                <a:spcPct val="0"/>
              </a:spcBef>
            </a:pPr>
            <a:r>
              <a:rPr lang="en-US" sz="2554">
                <a:solidFill>
                  <a:srgbClr val="000000"/>
                </a:solidFill>
                <a:latin typeface="TT Fors"/>
              </a:rPr>
              <a:t>the user option range from what type of expense, minimum amount , when they start adding the expense and which date it will expired. if all the data that user put in match with the data that exits in the database, the app will display that data bellow the search button and if the data doesn’t match with each other the will not display anything on the screen</a:t>
            </a:r>
          </a:p>
        </p:txBody>
      </p:sp>
      <p:sp>
        <p:nvSpPr>
          <p:cNvPr name="TextBox 6" id="6"/>
          <p:cNvSpPr txBox="true"/>
          <p:nvPr/>
        </p:nvSpPr>
        <p:spPr>
          <a:xfrm rot="0">
            <a:off x="520112" y="3593632"/>
            <a:ext cx="3785955" cy="24917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TT Fors"/>
              </a:rPr>
              <a:t>when the user is in this activity ,the user can freely choose from the all the option present to them to find their specific expense they have made.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26E92"/>
        </a:solidFill>
      </p:bgPr>
    </p:bg>
    <p:spTree>
      <p:nvGrpSpPr>
        <p:cNvPr id="1" name=""/>
        <p:cNvGrpSpPr/>
        <p:nvPr/>
      </p:nvGrpSpPr>
      <p:grpSpPr>
        <a:xfrm>
          <a:off x="0" y="0"/>
          <a:ext cx="0" cy="0"/>
          <a:chOff x="0" y="0"/>
          <a:chExt cx="0" cy="0"/>
        </a:xfrm>
      </p:grpSpPr>
      <p:sp>
        <p:nvSpPr>
          <p:cNvPr name="TextBox 2" id="2"/>
          <p:cNvSpPr txBox="true"/>
          <p:nvPr/>
        </p:nvSpPr>
        <p:spPr>
          <a:xfrm rot="0">
            <a:off x="8606400" y="4714558"/>
            <a:ext cx="6496463" cy="2597144"/>
          </a:xfrm>
          <a:prstGeom prst="rect">
            <a:avLst/>
          </a:prstGeom>
        </p:spPr>
        <p:txBody>
          <a:bodyPr anchor="t" rtlCol="false" tIns="0" lIns="0" bIns="0" rIns="0">
            <a:spAutoFit/>
          </a:bodyPr>
          <a:lstStyle/>
          <a:p>
            <a:pPr>
              <a:lnSpc>
                <a:spcPts val="9999"/>
              </a:lnSpc>
            </a:pPr>
            <a:r>
              <a:rPr lang="en-US" sz="9999" spc="-499">
                <a:solidFill>
                  <a:srgbClr val="FFFFFF"/>
                </a:solidFill>
                <a:latin typeface="TT Norms Bold"/>
              </a:rPr>
              <a:t>Statistical</a:t>
            </a:r>
          </a:p>
          <a:p>
            <a:pPr>
              <a:lnSpc>
                <a:spcPts val="9999"/>
              </a:lnSpc>
            </a:pPr>
            <a:r>
              <a:rPr lang="en-US" sz="9999" spc="-499">
                <a:solidFill>
                  <a:srgbClr val="FFFFFF"/>
                </a:solidFill>
                <a:latin typeface="TT Norms Bold"/>
              </a:rPr>
              <a:t>Function</a:t>
            </a:r>
          </a:p>
        </p:txBody>
      </p:sp>
      <p:grpSp>
        <p:nvGrpSpPr>
          <p:cNvPr name="Group 3" id="3"/>
          <p:cNvGrpSpPr>
            <a:grpSpLocks noChangeAspect="true"/>
          </p:cNvGrpSpPr>
          <p:nvPr/>
        </p:nvGrpSpPr>
        <p:grpSpPr>
          <a:xfrm rot="0">
            <a:off x="3185136" y="1325622"/>
            <a:ext cx="3817878" cy="7635756"/>
            <a:chOff x="0" y="0"/>
            <a:chExt cx="3175000" cy="6350000"/>
          </a:xfrm>
        </p:grpSpPr>
        <p:sp>
          <p:nvSpPr>
            <p:cNvPr name="Freeform 4" id="4"/>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0" t="-3000" r="0" b="-3000"/>
              </a:stretch>
            </a:blipFill>
          </p:spPr>
        </p:sp>
        <p:sp>
          <p:nvSpPr>
            <p:cNvPr name="Freeform 5" id="5"/>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TextBox 6" id="6"/>
          <p:cNvSpPr txBox="true"/>
          <p:nvPr/>
        </p:nvSpPr>
        <p:spPr>
          <a:xfrm rot="0">
            <a:off x="8698941" y="4210369"/>
            <a:ext cx="8095791" cy="313690"/>
          </a:xfrm>
          <a:prstGeom prst="rect">
            <a:avLst/>
          </a:prstGeom>
        </p:spPr>
        <p:txBody>
          <a:bodyPr anchor="t" rtlCol="false" tIns="0" lIns="0" bIns="0" rIns="0">
            <a:spAutoFit/>
          </a:bodyPr>
          <a:lstStyle/>
          <a:p>
            <a:pPr>
              <a:lnSpc>
                <a:spcPts val="2660"/>
              </a:lnSpc>
            </a:pPr>
            <a:r>
              <a:rPr lang="en-US" sz="1900" spc="273">
                <a:solidFill>
                  <a:srgbClr val="FFFFFF"/>
                </a:solidFill>
                <a:latin typeface="TT Norms Bold"/>
              </a:rPr>
              <a:t>EXPENSE APP DEMO</a:t>
            </a:r>
          </a:p>
        </p:txBody>
      </p:sp>
      <p:sp>
        <p:nvSpPr>
          <p:cNvPr name="TextBox 7" id="7"/>
          <p:cNvSpPr txBox="true"/>
          <p:nvPr/>
        </p:nvSpPr>
        <p:spPr>
          <a:xfrm rot="0">
            <a:off x="1028700" y="9420225"/>
            <a:ext cx="4312873" cy="306705"/>
          </a:xfrm>
          <a:prstGeom prst="rect">
            <a:avLst/>
          </a:prstGeom>
        </p:spPr>
        <p:txBody>
          <a:bodyPr anchor="t" rtlCol="false" tIns="0" lIns="0" bIns="0" rIns="0">
            <a:spAutoFit/>
          </a:bodyPr>
          <a:lstStyle/>
          <a:p>
            <a:pPr>
              <a:lnSpc>
                <a:spcPts val="2519"/>
              </a:lnSpc>
            </a:pPr>
            <a:r>
              <a:rPr lang="en-US" sz="1799">
                <a:solidFill>
                  <a:srgbClr val="FFFFFF"/>
                </a:solidFill>
                <a:latin typeface="TT Fors Bold"/>
              </a:rPr>
              <a:t>Group 5 - IT0601</a:t>
            </a:r>
          </a:p>
        </p:txBody>
      </p:sp>
      <p:sp>
        <p:nvSpPr>
          <p:cNvPr name="TextBox 8" id="8"/>
          <p:cNvSpPr txBox="true"/>
          <p:nvPr/>
        </p:nvSpPr>
        <p:spPr>
          <a:xfrm rot="0">
            <a:off x="12946427" y="9420225"/>
            <a:ext cx="4312873" cy="306705"/>
          </a:xfrm>
          <a:prstGeom prst="rect">
            <a:avLst/>
          </a:prstGeom>
        </p:spPr>
        <p:txBody>
          <a:bodyPr anchor="t" rtlCol="false" tIns="0" lIns="0" bIns="0" rIns="0">
            <a:spAutoFit/>
          </a:bodyPr>
          <a:lstStyle/>
          <a:p>
            <a:pPr algn="r">
              <a:lnSpc>
                <a:spcPts val="2519"/>
              </a:lnSpc>
            </a:pPr>
            <a:r>
              <a:rPr lang="en-US" sz="1799">
                <a:solidFill>
                  <a:srgbClr val="FFFFFF"/>
                </a:solidFill>
                <a:latin typeface="TT Fors Bold"/>
              </a:rPr>
              <a:t>BH00317-TranCongHoang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310172" y="1392281"/>
            <a:ext cx="3751219" cy="7502438"/>
            <a:chOff x="0" y="0"/>
            <a:chExt cx="3175000" cy="6350000"/>
          </a:xfrm>
        </p:grpSpPr>
        <p:sp>
          <p:nvSpPr>
            <p:cNvPr name="Freeform 3" id="3"/>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0" t="-3094" r="0" b="-1905"/>
              </a:stretch>
            </a:blipFill>
          </p:spPr>
        </p:sp>
        <p:sp>
          <p:nvSpPr>
            <p:cNvPr name="Freeform 4" id="4"/>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grpSp>
        <p:nvGrpSpPr>
          <p:cNvPr name="Group 5" id="5"/>
          <p:cNvGrpSpPr>
            <a:grpSpLocks noChangeAspect="true"/>
          </p:cNvGrpSpPr>
          <p:nvPr/>
        </p:nvGrpSpPr>
        <p:grpSpPr>
          <a:xfrm rot="0">
            <a:off x="12078579" y="1392281"/>
            <a:ext cx="3751219" cy="7502438"/>
            <a:chOff x="0" y="0"/>
            <a:chExt cx="3175000" cy="6350000"/>
          </a:xfrm>
        </p:grpSpPr>
        <p:sp>
          <p:nvSpPr>
            <p:cNvPr name="Freeform 6" id="6"/>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0" t="-1888" r="0" b="-1888"/>
              </a:stretch>
            </a:blipFill>
          </p:spPr>
        </p:sp>
        <p:sp>
          <p:nvSpPr>
            <p:cNvPr name="Freeform 7" id="7"/>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AutoShape 8" id="8"/>
          <p:cNvSpPr/>
          <p:nvPr/>
        </p:nvSpPr>
        <p:spPr>
          <a:xfrm rot="0">
            <a:off x="6524648" y="5133975"/>
            <a:ext cx="445688" cy="0"/>
          </a:xfrm>
          <a:prstGeom prst="line">
            <a:avLst/>
          </a:prstGeom>
          <a:ln cap="flat" w="57150">
            <a:solidFill>
              <a:srgbClr val="426E92"/>
            </a:solidFill>
            <a:prstDash val="solid"/>
            <a:headEnd type="none" len="sm" w="sm"/>
            <a:tailEnd type="arrow" len="sm" w="med"/>
          </a:ln>
        </p:spPr>
      </p:sp>
      <p:sp>
        <p:nvSpPr>
          <p:cNvPr name="AutoShape 9" id="9"/>
          <p:cNvSpPr/>
          <p:nvPr/>
        </p:nvSpPr>
        <p:spPr>
          <a:xfrm rot="0">
            <a:off x="11289991" y="5143500"/>
            <a:ext cx="445688" cy="0"/>
          </a:xfrm>
          <a:prstGeom prst="line">
            <a:avLst/>
          </a:prstGeom>
          <a:ln cap="flat" w="57150">
            <a:solidFill>
              <a:srgbClr val="426E92"/>
            </a:solidFill>
            <a:prstDash val="solid"/>
            <a:headEnd type="none" len="sm" w="sm"/>
            <a:tailEnd type="arrow" len="sm" w="med"/>
          </a:ln>
        </p:spPr>
      </p:sp>
      <p:grpSp>
        <p:nvGrpSpPr>
          <p:cNvPr name="Group 10" id="10"/>
          <p:cNvGrpSpPr>
            <a:grpSpLocks noChangeAspect="true"/>
          </p:cNvGrpSpPr>
          <p:nvPr/>
        </p:nvGrpSpPr>
        <p:grpSpPr>
          <a:xfrm rot="0">
            <a:off x="2544829" y="1392281"/>
            <a:ext cx="3751219" cy="7502438"/>
            <a:chOff x="0" y="0"/>
            <a:chExt cx="3175000" cy="6350000"/>
          </a:xfrm>
        </p:grpSpPr>
        <p:sp>
          <p:nvSpPr>
            <p:cNvPr name="Freeform 11" id="11"/>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4"/>
              <a:stretch>
                <a:fillRect l="0" t="-2923" r="0" b="-2923"/>
              </a:stretch>
            </a:blipFill>
          </p:spPr>
        </p:sp>
        <p:sp>
          <p:nvSpPr>
            <p:cNvPr name="Freeform 12" id="12"/>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TextBox 13" id="13"/>
          <p:cNvSpPr txBox="true"/>
          <p:nvPr/>
        </p:nvSpPr>
        <p:spPr>
          <a:xfrm rot="0">
            <a:off x="12946427" y="9420225"/>
            <a:ext cx="4312873" cy="306705"/>
          </a:xfrm>
          <a:prstGeom prst="rect">
            <a:avLst/>
          </a:prstGeom>
        </p:spPr>
        <p:txBody>
          <a:bodyPr anchor="t" rtlCol="false" tIns="0" lIns="0" bIns="0" rIns="0">
            <a:spAutoFit/>
          </a:bodyPr>
          <a:lstStyle/>
          <a:p>
            <a:pPr algn="r">
              <a:lnSpc>
                <a:spcPts val="2519"/>
              </a:lnSpc>
            </a:pPr>
            <a:r>
              <a:rPr lang="en-US" sz="1799">
                <a:solidFill>
                  <a:srgbClr val="000000"/>
                </a:solidFill>
                <a:latin typeface="TT Fors"/>
              </a:rPr>
              <a:t>BH00317-TranCongHoang</a:t>
            </a:r>
          </a:p>
        </p:txBody>
      </p:sp>
      <p:sp>
        <p:nvSpPr>
          <p:cNvPr name="TextBox 14" id="14"/>
          <p:cNvSpPr txBox="true"/>
          <p:nvPr/>
        </p:nvSpPr>
        <p:spPr>
          <a:xfrm rot="0">
            <a:off x="1028700" y="9420225"/>
            <a:ext cx="4312873" cy="306705"/>
          </a:xfrm>
          <a:prstGeom prst="rect">
            <a:avLst/>
          </a:prstGeom>
        </p:spPr>
        <p:txBody>
          <a:bodyPr anchor="t" rtlCol="false" tIns="0" lIns="0" bIns="0" rIns="0">
            <a:spAutoFit/>
          </a:bodyPr>
          <a:lstStyle/>
          <a:p>
            <a:pPr>
              <a:lnSpc>
                <a:spcPts val="2519"/>
              </a:lnSpc>
            </a:pPr>
            <a:r>
              <a:rPr lang="en-US" sz="1799">
                <a:solidFill>
                  <a:srgbClr val="000000"/>
                </a:solidFill>
                <a:latin typeface="TT Fors Bold"/>
              </a:rPr>
              <a:t>Group 5 - IT0601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3709266" y="2934933"/>
            <a:ext cx="61787" cy="4417134"/>
            <a:chOff x="0" y="0"/>
            <a:chExt cx="16273" cy="1163360"/>
          </a:xfrm>
        </p:grpSpPr>
        <p:sp>
          <p:nvSpPr>
            <p:cNvPr name="Freeform 3" id="3"/>
            <p:cNvSpPr/>
            <p:nvPr/>
          </p:nvSpPr>
          <p:spPr>
            <a:xfrm flipH="false" flipV="false" rot="0">
              <a:off x="0" y="0"/>
              <a:ext cx="16273" cy="1163360"/>
            </a:xfrm>
            <a:custGeom>
              <a:avLst/>
              <a:gdLst/>
              <a:ahLst/>
              <a:cxnLst/>
              <a:rect r="r" b="b" t="t" l="l"/>
              <a:pathLst>
                <a:path h="1163360" w="16273">
                  <a:moveTo>
                    <a:pt x="8137" y="0"/>
                  </a:moveTo>
                  <a:lnTo>
                    <a:pt x="8137" y="0"/>
                  </a:lnTo>
                  <a:cubicBezTo>
                    <a:pt x="10295" y="0"/>
                    <a:pt x="12364" y="857"/>
                    <a:pt x="13890" y="2383"/>
                  </a:cubicBezTo>
                  <a:cubicBezTo>
                    <a:pt x="15416" y="3909"/>
                    <a:pt x="16273" y="5979"/>
                    <a:pt x="16273" y="8137"/>
                  </a:cubicBezTo>
                  <a:lnTo>
                    <a:pt x="16273" y="1155224"/>
                  </a:lnTo>
                  <a:cubicBezTo>
                    <a:pt x="16273" y="1159718"/>
                    <a:pt x="12630" y="1163360"/>
                    <a:pt x="8137" y="1163360"/>
                  </a:cubicBezTo>
                  <a:lnTo>
                    <a:pt x="8137" y="1163360"/>
                  </a:lnTo>
                  <a:cubicBezTo>
                    <a:pt x="5979" y="1163360"/>
                    <a:pt x="3909" y="1162503"/>
                    <a:pt x="2383" y="1160977"/>
                  </a:cubicBezTo>
                  <a:cubicBezTo>
                    <a:pt x="857" y="1159451"/>
                    <a:pt x="0" y="1157382"/>
                    <a:pt x="0" y="1155224"/>
                  </a:cubicBezTo>
                  <a:lnTo>
                    <a:pt x="0" y="8137"/>
                  </a:lnTo>
                  <a:cubicBezTo>
                    <a:pt x="0" y="3643"/>
                    <a:pt x="3643" y="0"/>
                    <a:pt x="8137" y="0"/>
                  </a:cubicBezTo>
                  <a:close/>
                </a:path>
              </a:pathLst>
            </a:custGeom>
            <a:solidFill>
              <a:srgbClr val="426E92"/>
            </a:solidFill>
            <a:ln w="447675" cap="sq">
              <a:solidFill>
                <a:srgbClr val="000000"/>
              </a:solidFill>
              <a:prstDash val="solid"/>
              <a:miter/>
            </a:ln>
          </p:spPr>
        </p:sp>
        <p:sp>
          <p:nvSpPr>
            <p:cNvPr name="TextBox 4" id="4"/>
            <p:cNvSpPr txBox="true"/>
            <p:nvPr/>
          </p:nvSpPr>
          <p:spPr>
            <a:xfrm>
              <a:off x="0" y="-38100"/>
              <a:ext cx="16273" cy="1201460"/>
            </a:xfrm>
            <a:prstGeom prst="rect">
              <a:avLst/>
            </a:prstGeom>
          </p:spPr>
          <p:txBody>
            <a:bodyPr anchor="ctr" rtlCol="false" tIns="50800" lIns="50800" bIns="50800" rIns="50800"/>
            <a:lstStyle/>
            <a:p>
              <a:pPr algn="ctr">
                <a:lnSpc>
                  <a:spcPts val="3080"/>
                </a:lnSpc>
              </a:pPr>
            </a:p>
          </p:txBody>
        </p:sp>
      </p:grpSp>
      <p:grpSp>
        <p:nvGrpSpPr>
          <p:cNvPr name="Group 5" id="5"/>
          <p:cNvGrpSpPr>
            <a:grpSpLocks noChangeAspect="true"/>
          </p:cNvGrpSpPr>
          <p:nvPr/>
        </p:nvGrpSpPr>
        <p:grpSpPr>
          <a:xfrm rot="0">
            <a:off x="9365578" y="1367203"/>
            <a:ext cx="3751219" cy="7502438"/>
            <a:chOff x="0" y="0"/>
            <a:chExt cx="3175000" cy="6350000"/>
          </a:xfrm>
        </p:grpSpPr>
        <p:sp>
          <p:nvSpPr>
            <p:cNvPr name="Freeform 6" id="6"/>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000000">
                <a:alpha val="0"/>
              </a:srgbClr>
            </a:solidFill>
            <a:ln w="12700">
              <a:solidFill>
                <a:srgbClr val="000000"/>
              </a:solidFill>
            </a:ln>
          </p:spPr>
        </p:sp>
        <p:sp>
          <p:nvSpPr>
            <p:cNvPr name="Freeform 7" id="7"/>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pic>
        <p:nvPicPr>
          <p:cNvPr name="Picture 8" id="8"/>
          <p:cNvPicPr>
            <a:picLocks noChangeAspect="true"/>
          </p:cNvPicPr>
          <p:nvPr/>
        </p:nvPicPr>
        <p:blipFill>
          <a:blip r:embed="rId2"/>
          <a:stretch>
            <a:fillRect/>
          </a:stretch>
        </p:blipFill>
        <p:spPr>
          <a:xfrm rot="0">
            <a:off x="869676" y="6545539"/>
            <a:ext cx="1908293" cy="1908293"/>
          </a:xfrm>
          <a:prstGeom prst="rect">
            <a:avLst/>
          </a:prstGeom>
        </p:spPr>
      </p:pic>
      <p:pic>
        <p:nvPicPr>
          <p:cNvPr name="Picture 9" id="9"/>
          <p:cNvPicPr>
            <a:picLocks noChangeAspect="true"/>
          </p:cNvPicPr>
          <p:nvPr/>
        </p:nvPicPr>
        <p:blipFill>
          <a:blip r:embed="rId3"/>
          <a:stretch>
            <a:fillRect/>
          </a:stretch>
        </p:blipFill>
        <p:spPr>
          <a:xfrm rot="0">
            <a:off x="3592305" y="6545539"/>
            <a:ext cx="1908293" cy="1908293"/>
          </a:xfrm>
          <a:prstGeom prst="rect">
            <a:avLst/>
          </a:prstGeom>
        </p:spPr>
      </p:pic>
      <p:grpSp>
        <p:nvGrpSpPr>
          <p:cNvPr name="Group 10" id="10"/>
          <p:cNvGrpSpPr>
            <a:grpSpLocks noChangeAspect="true"/>
          </p:cNvGrpSpPr>
          <p:nvPr/>
        </p:nvGrpSpPr>
        <p:grpSpPr>
          <a:xfrm rot="0">
            <a:off x="9365578" y="1367203"/>
            <a:ext cx="3751219" cy="7502438"/>
            <a:chOff x="0" y="0"/>
            <a:chExt cx="3175000" cy="6350000"/>
          </a:xfrm>
        </p:grpSpPr>
        <p:sp>
          <p:nvSpPr>
            <p:cNvPr name="Freeform 11" id="11"/>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4"/>
              <a:stretch>
                <a:fillRect l="0" t="-1824" r="0" b="-1824"/>
              </a:stretch>
            </a:blipFill>
          </p:spPr>
        </p:sp>
        <p:sp>
          <p:nvSpPr>
            <p:cNvPr name="Freeform 12" id="12"/>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pic>
        <p:nvPicPr>
          <p:cNvPr name="Picture 13" id="13"/>
          <p:cNvPicPr>
            <a:picLocks noChangeAspect="true"/>
          </p:cNvPicPr>
          <p:nvPr/>
        </p:nvPicPr>
        <p:blipFill>
          <a:blip r:embed="rId5"/>
          <a:stretch>
            <a:fillRect/>
          </a:stretch>
        </p:blipFill>
        <p:spPr>
          <a:xfrm rot="0">
            <a:off x="6314860" y="6545539"/>
            <a:ext cx="1908293" cy="1908293"/>
          </a:xfrm>
          <a:prstGeom prst="rect">
            <a:avLst/>
          </a:prstGeom>
        </p:spPr>
      </p:pic>
      <p:sp>
        <p:nvSpPr>
          <p:cNvPr name="TextBox 14" id="14"/>
          <p:cNvSpPr txBox="true"/>
          <p:nvPr/>
        </p:nvSpPr>
        <p:spPr>
          <a:xfrm rot="0">
            <a:off x="1028700" y="2714422"/>
            <a:ext cx="8115300" cy="1024261"/>
          </a:xfrm>
          <a:prstGeom prst="rect">
            <a:avLst/>
          </a:prstGeom>
        </p:spPr>
        <p:txBody>
          <a:bodyPr anchor="t" rtlCol="false" tIns="0" lIns="0" bIns="0" rIns="0">
            <a:spAutoFit/>
          </a:bodyPr>
          <a:lstStyle/>
          <a:p>
            <a:pPr>
              <a:lnSpc>
                <a:spcPts val="7700"/>
              </a:lnSpc>
            </a:pPr>
            <a:r>
              <a:rPr lang="en-US" sz="7700" spc="-385">
                <a:solidFill>
                  <a:srgbClr val="426E92"/>
                </a:solidFill>
                <a:latin typeface="TT Norms Bold"/>
              </a:rPr>
              <a:t>Daily Statistics</a:t>
            </a:r>
          </a:p>
        </p:txBody>
      </p:sp>
      <p:sp>
        <p:nvSpPr>
          <p:cNvPr name="TextBox 15" id="15"/>
          <p:cNvSpPr txBox="true"/>
          <p:nvPr/>
        </p:nvSpPr>
        <p:spPr>
          <a:xfrm rot="0">
            <a:off x="1028700" y="3766891"/>
            <a:ext cx="6628866" cy="1346834"/>
          </a:xfrm>
          <a:prstGeom prst="rect">
            <a:avLst/>
          </a:prstGeom>
        </p:spPr>
        <p:txBody>
          <a:bodyPr anchor="t" rtlCol="false" tIns="0" lIns="0" bIns="0" rIns="0">
            <a:spAutoFit/>
          </a:bodyPr>
          <a:lstStyle/>
          <a:p>
            <a:pPr>
              <a:lnSpc>
                <a:spcPts val="3600"/>
              </a:lnSpc>
            </a:pPr>
            <a:r>
              <a:rPr lang="en-US" sz="2400" spc="-12">
                <a:solidFill>
                  <a:srgbClr val="000000"/>
                </a:solidFill>
                <a:latin typeface="TT Fors"/>
              </a:rPr>
              <a:t>Statistics of all spending for the day according to each item income, outcome and finally calculate the remaining balance for the day.</a:t>
            </a:r>
          </a:p>
        </p:txBody>
      </p:sp>
      <p:grpSp>
        <p:nvGrpSpPr>
          <p:cNvPr name="Group 16" id="16"/>
          <p:cNvGrpSpPr/>
          <p:nvPr/>
        </p:nvGrpSpPr>
        <p:grpSpPr>
          <a:xfrm rot="0">
            <a:off x="14070952" y="2934933"/>
            <a:ext cx="2843541" cy="1187451"/>
            <a:chOff x="0" y="0"/>
            <a:chExt cx="3791389" cy="1583267"/>
          </a:xfrm>
        </p:grpSpPr>
        <p:sp>
          <p:nvSpPr>
            <p:cNvPr name="TextBox 17" id="17"/>
            <p:cNvSpPr txBox="true"/>
            <p:nvPr/>
          </p:nvSpPr>
          <p:spPr>
            <a:xfrm rot="0">
              <a:off x="0" y="508847"/>
              <a:ext cx="3791389" cy="1074420"/>
            </a:xfrm>
            <a:prstGeom prst="rect">
              <a:avLst/>
            </a:prstGeom>
          </p:spPr>
          <p:txBody>
            <a:bodyPr anchor="t" rtlCol="false" tIns="0" lIns="0" bIns="0" rIns="0">
              <a:spAutoFit/>
            </a:bodyPr>
            <a:lstStyle/>
            <a:p>
              <a:pPr>
                <a:lnSpc>
                  <a:spcPts val="3359"/>
                </a:lnSpc>
              </a:pPr>
              <a:r>
                <a:rPr lang="en-US" sz="2399">
                  <a:solidFill>
                    <a:srgbClr val="000000"/>
                  </a:solidFill>
                  <a:latin typeface="TT Fors"/>
                </a:rPr>
                <a:t>Statistics on total income for the day</a:t>
              </a:r>
            </a:p>
          </p:txBody>
        </p:sp>
        <p:sp>
          <p:nvSpPr>
            <p:cNvPr name="TextBox 18" id="18"/>
            <p:cNvSpPr txBox="true"/>
            <p:nvPr/>
          </p:nvSpPr>
          <p:spPr>
            <a:xfrm rot="0">
              <a:off x="0" y="-47625"/>
              <a:ext cx="3791389" cy="525145"/>
            </a:xfrm>
            <a:prstGeom prst="rect">
              <a:avLst/>
            </a:prstGeom>
          </p:spPr>
          <p:txBody>
            <a:bodyPr anchor="t" rtlCol="false" tIns="0" lIns="0" bIns="0" rIns="0">
              <a:spAutoFit/>
            </a:bodyPr>
            <a:lstStyle/>
            <a:p>
              <a:pPr>
                <a:lnSpc>
                  <a:spcPts val="3359"/>
                </a:lnSpc>
              </a:pPr>
              <a:r>
                <a:rPr lang="en-US" sz="2399">
                  <a:solidFill>
                    <a:srgbClr val="426E92"/>
                  </a:solidFill>
                  <a:latin typeface="TT Norms Bold"/>
                </a:rPr>
                <a:t>Green</a:t>
              </a:r>
            </a:p>
          </p:txBody>
        </p:sp>
      </p:grpSp>
      <p:grpSp>
        <p:nvGrpSpPr>
          <p:cNvPr name="Group 19" id="19"/>
          <p:cNvGrpSpPr/>
          <p:nvPr/>
        </p:nvGrpSpPr>
        <p:grpSpPr>
          <a:xfrm rot="0">
            <a:off x="14070952" y="4521200"/>
            <a:ext cx="3188348" cy="1194444"/>
            <a:chOff x="0" y="0"/>
            <a:chExt cx="4251131" cy="1592592"/>
          </a:xfrm>
        </p:grpSpPr>
        <p:sp>
          <p:nvSpPr>
            <p:cNvPr name="TextBox 20" id="20"/>
            <p:cNvSpPr txBox="true"/>
            <p:nvPr/>
          </p:nvSpPr>
          <p:spPr>
            <a:xfrm rot="0">
              <a:off x="0" y="-47625"/>
              <a:ext cx="4251131" cy="525145"/>
            </a:xfrm>
            <a:prstGeom prst="rect">
              <a:avLst/>
            </a:prstGeom>
          </p:spPr>
          <p:txBody>
            <a:bodyPr anchor="t" rtlCol="false" tIns="0" lIns="0" bIns="0" rIns="0">
              <a:spAutoFit/>
            </a:bodyPr>
            <a:lstStyle/>
            <a:p>
              <a:pPr>
                <a:lnSpc>
                  <a:spcPts val="3359"/>
                </a:lnSpc>
              </a:pPr>
              <a:r>
                <a:rPr lang="en-US" sz="2399">
                  <a:solidFill>
                    <a:srgbClr val="426E92"/>
                  </a:solidFill>
                  <a:latin typeface="TT Norms Bold"/>
                </a:rPr>
                <a:t>Red</a:t>
              </a:r>
            </a:p>
          </p:txBody>
        </p:sp>
        <p:sp>
          <p:nvSpPr>
            <p:cNvPr name="TextBox 21" id="21"/>
            <p:cNvSpPr txBox="true"/>
            <p:nvPr/>
          </p:nvSpPr>
          <p:spPr>
            <a:xfrm rot="0">
              <a:off x="0" y="518172"/>
              <a:ext cx="4251131" cy="1074420"/>
            </a:xfrm>
            <a:prstGeom prst="rect">
              <a:avLst/>
            </a:prstGeom>
          </p:spPr>
          <p:txBody>
            <a:bodyPr anchor="t" rtlCol="false" tIns="0" lIns="0" bIns="0" rIns="0">
              <a:spAutoFit/>
            </a:bodyPr>
            <a:lstStyle/>
            <a:p>
              <a:pPr>
                <a:lnSpc>
                  <a:spcPts val="3359"/>
                </a:lnSpc>
              </a:pPr>
              <a:r>
                <a:rPr lang="en-US" sz="2399">
                  <a:solidFill>
                    <a:srgbClr val="000000"/>
                  </a:solidFill>
                  <a:latin typeface="TT Fors"/>
                </a:rPr>
                <a:t>Statistics of total outcomes for the day</a:t>
              </a:r>
            </a:p>
          </p:txBody>
        </p:sp>
      </p:grpSp>
      <p:grpSp>
        <p:nvGrpSpPr>
          <p:cNvPr name="Group 22" id="22"/>
          <p:cNvGrpSpPr/>
          <p:nvPr/>
        </p:nvGrpSpPr>
        <p:grpSpPr>
          <a:xfrm rot="0">
            <a:off x="14057650" y="6063017"/>
            <a:ext cx="2856843" cy="1187450"/>
            <a:chOff x="0" y="0"/>
            <a:chExt cx="3809124" cy="1583267"/>
          </a:xfrm>
        </p:grpSpPr>
        <p:sp>
          <p:nvSpPr>
            <p:cNvPr name="TextBox 23" id="23"/>
            <p:cNvSpPr txBox="true"/>
            <p:nvPr/>
          </p:nvSpPr>
          <p:spPr>
            <a:xfrm rot="0">
              <a:off x="0" y="-47625"/>
              <a:ext cx="3809124" cy="525145"/>
            </a:xfrm>
            <a:prstGeom prst="rect">
              <a:avLst/>
            </a:prstGeom>
          </p:spPr>
          <p:txBody>
            <a:bodyPr anchor="t" rtlCol="false" tIns="0" lIns="0" bIns="0" rIns="0">
              <a:spAutoFit/>
            </a:bodyPr>
            <a:lstStyle/>
            <a:p>
              <a:pPr>
                <a:lnSpc>
                  <a:spcPts val="3359"/>
                </a:lnSpc>
              </a:pPr>
              <a:r>
                <a:rPr lang="en-US" sz="2400">
                  <a:solidFill>
                    <a:srgbClr val="426E92"/>
                  </a:solidFill>
                  <a:latin typeface="TT Norms Bold"/>
                </a:rPr>
                <a:t>White</a:t>
              </a:r>
            </a:p>
          </p:txBody>
        </p:sp>
        <p:sp>
          <p:nvSpPr>
            <p:cNvPr name="TextBox 24" id="24"/>
            <p:cNvSpPr txBox="true"/>
            <p:nvPr/>
          </p:nvSpPr>
          <p:spPr>
            <a:xfrm rot="0">
              <a:off x="0" y="508847"/>
              <a:ext cx="3809124" cy="1074420"/>
            </a:xfrm>
            <a:prstGeom prst="rect">
              <a:avLst/>
            </a:prstGeom>
          </p:spPr>
          <p:txBody>
            <a:bodyPr anchor="t" rtlCol="false" tIns="0" lIns="0" bIns="0" rIns="0">
              <a:spAutoFit/>
            </a:bodyPr>
            <a:lstStyle/>
            <a:p>
              <a:pPr>
                <a:lnSpc>
                  <a:spcPts val="3359"/>
                </a:lnSpc>
              </a:pPr>
              <a:r>
                <a:rPr lang="en-US" sz="2400">
                  <a:solidFill>
                    <a:srgbClr val="000000"/>
                  </a:solidFill>
                  <a:latin typeface="TT Fors"/>
                </a:rPr>
                <a:t>Remaining balance for the day</a:t>
              </a:r>
            </a:p>
          </p:txBody>
        </p:sp>
      </p:grpSp>
      <p:sp>
        <p:nvSpPr>
          <p:cNvPr name="TextBox 25" id="25"/>
          <p:cNvSpPr txBox="true"/>
          <p:nvPr/>
        </p:nvSpPr>
        <p:spPr>
          <a:xfrm rot="0">
            <a:off x="1028700" y="2162607"/>
            <a:ext cx="8115300" cy="313690"/>
          </a:xfrm>
          <a:prstGeom prst="rect">
            <a:avLst/>
          </a:prstGeom>
        </p:spPr>
        <p:txBody>
          <a:bodyPr anchor="t" rtlCol="false" tIns="0" lIns="0" bIns="0" rIns="0">
            <a:spAutoFit/>
          </a:bodyPr>
          <a:lstStyle/>
          <a:p>
            <a:pPr>
              <a:lnSpc>
                <a:spcPts val="2660"/>
              </a:lnSpc>
            </a:pPr>
            <a:r>
              <a:rPr lang="en-US" sz="1900" spc="273">
                <a:solidFill>
                  <a:srgbClr val="2E2E2E"/>
                </a:solidFill>
                <a:latin typeface="TT Norms Bold"/>
              </a:rPr>
              <a:t>FUNCTION</a:t>
            </a:r>
          </a:p>
        </p:txBody>
      </p:sp>
      <p:sp>
        <p:nvSpPr>
          <p:cNvPr name="TextBox 26" id="26"/>
          <p:cNvSpPr txBox="true"/>
          <p:nvPr/>
        </p:nvSpPr>
        <p:spPr>
          <a:xfrm rot="0">
            <a:off x="805444" y="6129928"/>
            <a:ext cx="2036755" cy="441959"/>
          </a:xfrm>
          <a:prstGeom prst="rect">
            <a:avLst/>
          </a:prstGeom>
        </p:spPr>
        <p:txBody>
          <a:bodyPr anchor="t" rtlCol="false" tIns="0" lIns="0" bIns="0" rIns="0">
            <a:spAutoFit/>
          </a:bodyPr>
          <a:lstStyle/>
          <a:p>
            <a:pPr algn="ctr">
              <a:lnSpc>
                <a:spcPts val="3600"/>
              </a:lnSpc>
            </a:pPr>
            <a:r>
              <a:rPr lang="en-US" sz="2400">
                <a:solidFill>
                  <a:srgbClr val="000000"/>
                </a:solidFill>
                <a:latin typeface="TT Norms Bold"/>
              </a:rPr>
              <a:t>Income</a:t>
            </a:r>
          </a:p>
        </p:txBody>
      </p:sp>
      <p:sp>
        <p:nvSpPr>
          <p:cNvPr name="TextBox 27" id="27"/>
          <p:cNvSpPr txBox="true"/>
          <p:nvPr/>
        </p:nvSpPr>
        <p:spPr>
          <a:xfrm rot="0">
            <a:off x="3528074" y="6129928"/>
            <a:ext cx="2036755" cy="441959"/>
          </a:xfrm>
          <a:prstGeom prst="rect">
            <a:avLst/>
          </a:prstGeom>
        </p:spPr>
        <p:txBody>
          <a:bodyPr anchor="t" rtlCol="false" tIns="0" lIns="0" bIns="0" rIns="0">
            <a:spAutoFit/>
          </a:bodyPr>
          <a:lstStyle/>
          <a:p>
            <a:pPr algn="ctr">
              <a:lnSpc>
                <a:spcPts val="3600"/>
              </a:lnSpc>
            </a:pPr>
            <a:r>
              <a:rPr lang="en-US" sz="2400">
                <a:solidFill>
                  <a:srgbClr val="000000"/>
                </a:solidFill>
                <a:latin typeface="TT Norms Bold"/>
              </a:rPr>
              <a:t>Outcome</a:t>
            </a:r>
          </a:p>
        </p:txBody>
      </p:sp>
      <p:sp>
        <p:nvSpPr>
          <p:cNvPr name="TextBox 28" id="28"/>
          <p:cNvSpPr txBox="true"/>
          <p:nvPr/>
        </p:nvSpPr>
        <p:spPr>
          <a:xfrm rot="0">
            <a:off x="1327629" y="7218697"/>
            <a:ext cx="992386" cy="504825"/>
          </a:xfrm>
          <a:prstGeom prst="rect">
            <a:avLst/>
          </a:prstGeom>
        </p:spPr>
        <p:txBody>
          <a:bodyPr anchor="t" rtlCol="false" tIns="0" lIns="0" bIns="0" rIns="0">
            <a:spAutoFit/>
          </a:bodyPr>
          <a:lstStyle/>
          <a:p>
            <a:pPr algn="ctr">
              <a:lnSpc>
                <a:spcPts val="4199"/>
              </a:lnSpc>
            </a:pPr>
            <a:r>
              <a:rPr lang="en-US" sz="2999">
                <a:solidFill>
                  <a:srgbClr val="000000"/>
                </a:solidFill>
                <a:latin typeface="TT Norms Bold"/>
              </a:rPr>
              <a:t>100%</a:t>
            </a:r>
          </a:p>
        </p:txBody>
      </p:sp>
      <p:sp>
        <p:nvSpPr>
          <p:cNvPr name="TextBox 29" id="29"/>
          <p:cNvSpPr txBox="true"/>
          <p:nvPr/>
        </p:nvSpPr>
        <p:spPr>
          <a:xfrm rot="0">
            <a:off x="4148366" y="7218697"/>
            <a:ext cx="796171" cy="504825"/>
          </a:xfrm>
          <a:prstGeom prst="rect">
            <a:avLst/>
          </a:prstGeom>
        </p:spPr>
        <p:txBody>
          <a:bodyPr anchor="t" rtlCol="false" tIns="0" lIns="0" bIns="0" rIns="0">
            <a:spAutoFit/>
          </a:bodyPr>
          <a:lstStyle/>
          <a:p>
            <a:pPr algn="ctr">
              <a:lnSpc>
                <a:spcPts val="4199"/>
              </a:lnSpc>
            </a:pPr>
            <a:r>
              <a:rPr lang="en-US" sz="2999">
                <a:solidFill>
                  <a:srgbClr val="000000"/>
                </a:solidFill>
                <a:latin typeface="TT Norms Bold"/>
              </a:rPr>
              <a:t>30%</a:t>
            </a:r>
          </a:p>
        </p:txBody>
      </p:sp>
      <p:sp>
        <p:nvSpPr>
          <p:cNvPr name="TextBox 30" id="30"/>
          <p:cNvSpPr txBox="true"/>
          <p:nvPr/>
        </p:nvSpPr>
        <p:spPr>
          <a:xfrm rot="0">
            <a:off x="1028700" y="9420225"/>
            <a:ext cx="4312873" cy="306705"/>
          </a:xfrm>
          <a:prstGeom prst="rect">
            <a:avLst/>
          </a:prstGeom>
        </p:spPr>
        <p:txBody>
          <a:bodyPr anchor="t" rtlCol="false" tIns="0" lIns="0" bIns="0" rIns="0">
            <a:spAutoFit/>
          </a:bodyPr>
          <a:lstStyle/>
          <a:p>
            <a:pPr>
              <a:lnSpc>
                <a:spcPts val="2519"/>
              </a:lnSpc>
            </a:pPr>
            <a:r>
              <a:rPr lang="en-US" sz="1799">
                <a:solidFill>
                  <a:srgbClr val="000000"/>
                </a:solidFill>
                <a:latin typeface="TT Fors Bold"/>
              </a:rPr>
              <a:t>Group 5 - IT0601</a:t>
            </a:r>
          </a:p>
        </p:txBody>
      </p:sp>
      <p:sp>
        <p:nvSpPr>
          <p:cNvPr name="TextBox 31" id="31"/>
          <p:cNvSpPr txBox="true"/>
          <p:nvPr/>
        </p:nvSpPr>
        <p:spPr>
          <a:xfrm rot="0">
            <a:off x="12946427" y="9420225"/>
            <a:ext cx="4312873" cy="306705"/>
          </a:xfrm>
          <a:prstGeom prst="rect">
            <a:avLst/>
          </a:prstGeom>
        </p:spPr>
        <p:txBody>
          <a:bodyPr anchor="t" rtlCol="false" tIns="0" lIns="0" bIns="0" rIns="0">
            <a:spAutoFit/>
          </a:bodyPr>
          <a:lstStyle/>
          <a:p>
            <a:pPr algn="r">
              <a:lnSpc>
                <a:spcPts val="2519"/>
              </a:lnSpc>
            </a:pPr>
            <a:r>
              <a:rPr lang="en-US" sz="1799">
                <a:solidFill>
                  <a:srgbClr val="000000"/>
                </a:solidFill>
                <a:latin typeface="TT Fors Bold"/>
              </a:rPr>
              <a:t>BH00317-TranCongHoang</a:t>
            </a:r>
          </a:p>
        </p:txBody>
      </p:sp>
      <p:sp>
        <p:nvSpPr>
          <p:cNvPr name="TextBox 32" id="32"/>
          <p:cNvSpPr txBox="true"/>
          <p:nvPr/>
        </p:nvSpPr>
        <p:spPr>
          <a:xfrm rot="0">
            <a:off x="6250628" y="6129928"/>
            <a:ext cx="2036755" cy="441959"/>
          </a:xfrm>
          <a:prstGeom prst="rect">
            <a:avLst/>
          </a:prstGeom>
        </p:spPr>
        <p:txBody>
          <a:bodyPr anchor="t" rtlCol="false" tIns="0" lIns="0" bIns="0" rIns="0">
            <a:spAutoFit/>
          </a:bodyPr>
          <a:lstStyle/>
          <a:p>
            <a:pPr algn="ctr">
              <a:lnSpc>
                <a:spcPts val="3600"/>
              </a:lnSpc>
            </a:pPr>
            <a:r>
              <a:rPr lang="en-US" sz="2400">
                <a:solidFill>
                  <a:srgbClr val="000000"/>
                </a:solidFill>
                <a:latin typeface="TT Norms Bold"/>
              </a:rPr>
              <a:t>Balance</a:t>
            </a:r>
          </a:p>
        </p:txBody>
      </p:sp>
      <p:sp>
        <p:nvSpPr>
          <p:cNvPr name="TextBox 33" id="33"/>
          <p:cNvSpPr txBox="true"/>
          <p:nvPr/>
        </p:nvSpPr>
        <p:spPr>
          <a:xfrm rot="0">
            <a:off x="6880445" y="7218697"/>
            <a:ext cx="777121" cy="504825"/>
          </a:xfrm>
          <a:prstGeom prst="rect">
            <a:avLst/>
          </a:prstGeom>
        </p:spPr>
        <p:txBody>
          <a:bodyPr anchor="t" rtlCol="false" tIns="0" lIns="0" bIns="0" rIns="0">
            <a:spAutoFit/>
          </a:bodyPr>
          <a:lstStyle/>
          <a:p>
            <a:pPr algn="ctr">
              <a:lnSpc>
                <a:spcPts val="4199"/>
              </a:lnSpc>
            </a:pPr>
            <a:r>
              <a:rPr lang="en-US" sz="2999">
                <a:solidFill>
                  <a:srgbClr val="000000"/>
                </a:solidFill>
                <a:latin typeface="TT Norms Bold"/>
              </a:rPr>
              <a:t>70%</a:t>
            </a:r>
          </a:p>
        </p:txBody>
      </p:sp>
      <p:sp>
        <p:nvSpPr>
          <p:cNvPr name="TextBox 34" id="34"/>
          <p:cNvSpPr txBox="true"/>
          <p:nvPr/>
        </p:nvSpPr>
        <p:spPr>
          <a:xfrm rot="0">
            <a:off x="1935487" y="5391794"/>
            <a:ext cx="5221928" cy="552450"/>
          </a:xfrm>
          <a:prstGeom prst="rect">
            <a:avLst/>
          </a:prstGeom>
        </p:spPr>
        <p:txBody>
          <a:bodyPr anchor="t" rtlCol="false" tIns="0" lIns="0" bIns="0" rIns="0">
            <a:spAutoFit/>
          </a:bodyPr>
          <a:lstStyle/>
          <a:p>
            <a:pPr algn="ctr">
              <a:lnSpc>
                <a:spcPts val="4500"/>
              </a:lnSpc>
            </a:pPr>
            <a:r>
              <a:rPr lang="en-US" sz="3000">
                <a:solidFill>
                  <a:srgbClr val="000000"/>
                </a:solidFill>
                <a:latin typeface="TT Norms Bold"/>
              </a:rPr>
              <a:t>Balance = Income - Outcome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90354" y="1266514"/>
            <a:ext cx="3751219" cy="7502438"/>
            <a:chOff x="0" y="0"/>
            <a:chExt cx="3175000" cy="6350000"/>
          </a:xfrm>
        </p:grpSpPr>
        <p:sp>
          <p:nvSpPr>
            <p:cNvPr name="Freeform 3" id="3"/>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0" t="-1200" r="0" b="-1200"/>
              </a:stretch>
            </a:blipFill>
          </p:spPr>
        </p:sp>
        <p:sp>
          <p:nvSpPr>
            <p:cNvPr name="Freeform 4" id="4"/>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grpSp>
        <p:nvGrpSpPr>
          <p:cNvPr name="Group 5" id="5"/>
          <p:cNvGrpSpPr/>
          <p:nvPr/>
        </p:nvGrpSpPr>
        <p:grpSpPr>
          <a:xfrm rot="0">
            <a:off x="5865838" y="2809166"/>
            <a:ext cx="50038" cy="4417134"/>
            <a:chOff x="0" y="0"/>
            <a:chExt cx="13179" cy="1163360"/>
          </a:xfrm>
        </p:grpSpPr>
        <p:sp>
          <p:nvSpPr>
            <p:cNvPr name="Freeform 6" id="6"/>
            <p:cNvSpPr/>
            <p:nvPr/>
          </p:nvSpPr>
          <p:spPr>
            <a:xfrm flipH="false" flipV="false" rot="0">
              <a:off x="0" y="0"/>
              <a:ext cx="13179" cy="1163360"/>
            </a:xfrm>
            <a:custGeom>
              <a:avLst/>
              <a:gdLst/>
              <a:ahLst/>
              <a:cxnLst/>
              <a:rect r="r" b="b" t="t" l="l"/>
              <a:pathLst>
                <a:path h="1163360" w="13179">
                  <a:moveTo>
                    <a:pt x="0" y="0"/>
                  </a:moveTo>
                  <a:lnTo>
                    <a:pt x="13179" y="0"/>
                  </a:lnTo>
                  <a:lnTo>
                    <a:pt x="13179" y="1163360"/>
                  </a:lnTo>
                  <a:lnTo>
                    <a:pt x="0" y="1163360"/>
                  </a:lnTo>
                  <a:close/>
                </a:path>
              </a:pathLst>
            </a:custGeom>
            <a:solidFill>
              <a:srgbClr val="9C4544"/>
            </a:solidFill>
          </p:spPr>
        </p:sp>
        <p:sp>
          <p:nvSpPr>
            <p:cNvPr name="TextBox 7" id="7"/>
            <p:cNvSpPr txBox="true"/>
            <p:nvPr/>
          </p:nvSpPr>
          <p:spPr>
            <a:xfrm>
              <a:off x="0" y="-38100"/>
              <a:ext cx="13179" cy="1201460"/>
            </a:xfrm>
            <a:prstGeom prst="rect">
              <a:avLst/>
            </a:prstGeom>
          </p:spPr>
          <p:txBody>
            <a:bodyPr anchor="ctr" rtlCol="false" tIns="50800" lIns="50800" bIns="50800" rIns="50800"/>
            <a:lstStyle/>
            <a:p>
              <a:pPr algn="ctr">
                <a:lnSpc>
                  <a:spcPts val="3360"/>
                </a:lnSpc>
              </a:pPr>
            </a:p>
          </p:txBody>
        </p:sp>
      </p:grpSp>
      <p:pic>
        <p:nvPicPr>
          <p:cNvPr name="Picture 8" id="8"/>
          <p:cNvPicPr>
            <a:picLocks noChangeAspect="true"/>
          </p:cNvPicPr>
          <p:nvPr/>
        </p:nvPicPr>
        <p:blipFill>
          <a:blip r:embed="rId3"/>
          <a:stretch>
            <a:fillRect/>
          </a:stretch>
        </p:blipFill>
        <p:spPr>
          <a:xfrm rot="0">
            <a:off x="9841593" y="6994304"/>
            <a:ext cx="1908293" cy="1908293"/>
          </a:xfrm>
          <a:prstGeom prst="rect">
            <a:avLst/>
          </a:prstGeom>
        </p:spPr>
      </p:pic>
      <p:pic>
        <p:nvPicPr>
          <p:cNvPr name="Picture 9" id="9"/>
          <p:cNvPicPr>
            <a:picLocks noChangeAspect="true"/>
          </p:cNvPicPr>
          <p:nvPr/>
        </p:nvPicPr>
        <p:blipFill>
          <a:blip r:embed="rId4"/>
          <a:stretch>
            <a:fillRect/>
          </a:stretch>
        </p:blipFill>
        <p:spPr>
          <a:xfrm rot="0">
            <a:off x="12564222" y="6994304"/>
            <a:ext cx="1908293" cy="1908293"/>
          </a:xfrm>
          <a:prstGeom prst="rect">
            <a:avLst/>
          </a:prstGeom>
        </p:spPr>
      </p:pic>
      <p:pic>
        <p:nvPicPr>
          <p:cNvPr name="Picture 10" id="10"/>
          <p:cNvPicPr>
            <a:picLocks noChangeAspect="true"/>
          </p:cNvPicPr>
          <p:nvPr/>
        </p:nvPicPr>
        <p:blipFill>
          <a:blip r:embed="rId5"/>
          <a:stretch>
            <a:fillRect/>
          </a:stretch>
        </p:blipFill>
        <p:spPr>
          <a:xfrm rot="0">
            <a:off x="15286777" y="7019684"/>
            <a:ext cx="1908293" cy="1908293"/>
          </a:xfrm>
          <a:prstGeom prst="rect">
            <a:avLst/>
          </a:prstGeom>
        </p:spPr>
      </p:pic>
      <p:sp>
        <p:nvSpPr>
          <p:cNvPr name="TextBox 11" id="11"/>
          <p:cNvSpPr txBox="true"/>
          <p:nvPr/>
        </p:nvSpPr>
        <p:spPr>
          <a:xfrm rot="0">
            <a:off x="9956766" y="2312719"/>
            <a:ext cx="7258683" cy="1024261"/>
          </a:xfrm>
          <a:prstGeom prst="rect">
            <a:avLst/>
          </a:prstGeom>
        </p:spPr>
        <p:txBody>
          <a:bodyPr anchor="t" rtlCol="false" tIns="0" lIns="0" bIns="0" rIns="0">
            <a:spAutoFit/>
          </a:bodyPr>
          <a:lstStyle/>
          <a:p>
            <a:pPr>
              <a:lnSpc>
                <a:spcPts val="7700"/>
              </a:lnSpc>
            </a:pPr>
            <a:r>
              <a:rPr lang="en-US" sz="7700" spc="-385">
                <a:solidFill>
                  <a:srgbClr val="9C4544"/>
                </a:solidFill>
                <a:latin typeface="TT Norms Bold"/>
              </a:rPr>
              <a:t>Month Statistics</a:t>
            </a:r>
          </a:p>
        </p:txBody>
      </p:sp>
      <p:sp>
        <p:nvSpPr>
          <p:cNvPr name="TextBox 12" id="12"/>
          <p:cNvSpPr txBox="true"/>
          <p:nvPr/>
        </p:nvSpPr>
        <p:spPr>
          <a:xfrm rot="0">
            <a:off x="9956766" y="3365188"/>
            <a:ext cx="7258683" cy="1804034"/>
          </a:xfrm>
          <a:prstGeom prst="rect">
            <a:avLst/>
          </a:prstGeom>
        </p:spPr>
        <p:txBody>
          <a:bodyPr anchor="t" rtlCol="false" tIns="0" lIns="0" bIns="0" rIns="0">
            <a:spAutoFit/>
          </a:bodyPr>
          <a:lstStyle/>
          <a:p>
            <a:pPr>
              <a:lnSpc>
                <a:spcPts val="3600"/>
              </a:lnSpc>
            </a:pPr>
            <a:r>
              <a:rPr lang="en-US" sz="2400" spc="-12">
                <a:solidFill>
                  <a:srgbClr val="000000"/>
                </a:solidFill>
                <a:latin typeface="TT Fors"/>
              </a:rPr>
              <a:t>Statistics on all expenses for each month of the year according to each income and outcome category and finally calculate the remaining balance of the month.</a:t>
            </a:r>
          </a:p>
        </p:txBody>
      </p:sp>
      <p:sp>
        <p:nvSpPr>
          <p:cNvPr name="TextBox 13" id="13"/>
          <p:cNvSpPr txBox="true"/>
          <p:nvPr/>
        </p:nvSpPr>
        <p:spPr>
          <a:xfrm rot="0">
            <a:off x="9956766" y="1668829"/>
            <a:ext cx="8115300" cy="405765"/>
          </a:xfrm>
          <a:prstGeom prst="rect">
            <a:avLst/>
          </a:prstGeom>
        </p:spPr>
        <p:txBody>
          <a:bodyPr anchor="t" rtlCol="false" tIns="0" lIns="0" bIns="0" rIns="0">
            <a:spAutoFit/>
          </a:bodyPr>
          <a:lstStyle/>
          <a:p>
            <a:pPr>
              <a:lnSpc>
                <a:spcPts val="3359"/>
              </a:lnSpc>
            </a:pPr>
            <a:r>
              <a:rPr lang="en-US" sz="2400" spc="345">
                <a:solidFill>
                  <a:srgbClr val="2E2E2E"/>
                </a:solidFill>
                <a:latin typeface="TT Norms Bold"/>
              </a:rPr>
              <a:t>FUNCTION</a:t>
            </a:r>
          </a:p>
        </p:txBody>
      </p:sp>
      <p:sp>
        <p:nvSpPr>
          <p:cNvPr name="TextBox 14" id="14"/>
          <p:cNvSpPr txBox="true"/>
          <p:nvPr/>
        </p:nvSpPr>
        <p:spPr>
          <a:xfrm rot="0">
            <a:off x="10299546" y="7667462"/>
            <a:ext cx="992386" cy="504825"/>
          </a:xfrm>
          <a:prstGeom prst="rect">
            <a:avLst/>
          </a:prstGeom>
        </p:spPr>
        <p:txBody>
          <a:bodyPr anchor="t" rtlCol="false" tIns="0" lIns="0" bIns="0" rIns="0">
            <a:spAutoFit/>
          </a:bodyPr>
          <a:lstStyle/>
          <a:p>
            <a:pPr algn="ctr">
              <a:lnSpc>
                <a:spcPts val="4199"/>
              </a:lnSpc>
            </a:pPr>
            <a:r>
              <a:rPr lang="en-US" sz="2999">
                <a:solidFill>
                  <a:srgbClr val="000000"/>
                </a:solidFill>
                <a:latin typeface="TT Norms Bold"/>
              </a:rPr>
              <a:t>100%</a:t>
            </a:r>
          </a:p>
        </p:txBody>
      </p:sp>
      <p:sp>
        <p:nvSpPr>
          <p:cNvPr name="TextBox 15" id="15"/>
          <p:cNvSpPr txBox="true"/>
          <p:nvPr/>
        </p:nvSpPr>
        <p:spPr>
          <a:xfrm rot="0">
            <a:off x="13113615" y="7667462"/>
            <a:ext cx="809506" cy="504825"/>
          </a:xfrm>
          <a:prstGeom prst="rect">
            <a:avLst/>
          </a:prstGeom>
        </p:spPr>
        <p:txBody>
          <a:bodyPr anchor="t" rtlCol="false" tIns="0" lIns="0" bIns="0" rIns="0">
            <a:spAutoFit/>
          </a:bodyPr>
          <a:lstStyle/>
          <a:p>
            <a:pPr algn="ctr">
              <a:lnSpc>
                <a:spcPts val="4199"/>
              </a:lnSpc>
            </a:pPr>
            <a:r>
              <a:rPr lang="en-US" sz="2999">
                <a:solidFill>
                  <a:srgbClr val="000000"/>
                </a:solidFill>
                <a:latin typeface="TT Norms Bold"/>
              </a:rPr>
              <a:t>60%</a:t>
            </a:r>
          </a:p>
        </p:txBody>
      </p:sp>
      <p:sp>
        <p:nvSpPr>
          <p:cNvPr name="TextBox 16" id="16"/>
          <p:cNvSpPr txBox="true"/>
          <p:nvPr/>
        </p:nvSpPr>
        <p:spPr>
          <a:xfrm rot="0">
            <a:off x="9777361" y="6607268"/>
            <a:ext cx="2036755" cy="337184"/>
          </a:xfrm>
          <a:prstGeom prst="rect">
            <a:avLst/>
          </a:prstGeom>
        </p:spPr>
        <p:txBody>
          <a:bodyPr anchor="t" rtlCol="false" tIns="0" lIns="0" bIns="0" rIns="0">
            <a:spAutoFit/>
          </a:bodyPr>
          <a:lstStyle/>
          <a:p>
            <a:pPr algn="ctr">
              <a:lnSpc>
                <a:spcPts val="2850"/>
              </a:lnSpc>
            </a:pPr>
            <a:r>
              <a:rPr lang="en-US" sz="1900">
                <a:solidFill>
                  <a:srgbClr val="000000"/>
                </a:solidFill>
                <a:latin typeface="TT Norms Bold"/>
              </a:rPr>
              <a:t>Income</a:t>
            </a:r>
          </a:p>
        </p:txBody>
      </p:sp>
      <p:sp>
        <p:nvSpPr>
          <p:cNvPr name="TextBox 17" id="17"/>
          <p:cNvSpPr txBox="true"/>
          <p:nvPr/>
        </p:nvSpPr>
        <p:spPr>
          <a:xfrm rot="0">
            <a:off x="12499990" y="6607268"/>
            <a:ext cx="2036755" cy="337184"/>
          </a:xfrm>
          <a:prstGeom prst="rect">
            <a:avLst/>
          </a:prstGeom>
        </p:spPr>
        <p:txBody>
          <a:bodyPr anchor="t" rtlCol="false" tIns="0" lIns="0" bIns="0" rIns="0">
            <a:spAutoFit/>
          </a:bodyPr>
          <a:lstStyle/>
          <a:p>
            <a:pPr algn="ctr">
              <a:lnSpc>
                <a:spcPts val="2850"/>
              </a:lnSpc>
            </a:pPr>
            <a:r>
              <a:rPr lang="en-US" sz="1900">
                <a:solidFill>
                  <a:srgbClr val="000000"/>
                </a:solidFill>
                <a:latin typeface="TT Norms Bold"/>
              </a:rPr>
              <a:t>Outcome</a:t>
            </a:r>
          </a:p>
        </p:txBody>
      </p:sp>
      <p:sp>
        <p:nvSpPr>
          <p:cNvPr name="TextBox 18" id="18"/>
          <p:cNvSpPr txBox="true"/>
          <p:nvPr/>
        </p:nvSpPr>
        <p:spPr>
          <a:xfrm rot="0">
            <a:off x="15839980" y="7692842"/>
            <a:ext cx="801886" cy="504825"/>
          </a:xfrm>
          <a:prstGeom prst="rect">
            <a:avLst/>
          </a:prstGeom>
        </p:spPr>
        <p:txBody>
          <a:bodyPr anchor="t" rtlCol="false" tIns="0" lIns="0" bIns="0" rIns="0">
            <a:spAutoFit/>
          </a:bodyPr>
          <a:lstStyle/>
          <a:p>
            <a:pPr algn="ctr">
              <a:lnSpc>
                <a:spcPts val="4199"/>
              </a:lnSpc>
            </a:pPr>
            <a:r>
              <a:rPr lang="en-US" sz="2999">
                <a:solidFill>
                  <a:srgbClr val="000000"/>
                </a:solidFill>
                <a:latin typeface="TT Norms Bold"/>
              </a:rPr>
              <a:t>40%</a:t>
            </a:r>
          </a:p>
        </p:txBody>
      </p:sp>
      <p:sp>
        <p:nvSpPr>
          <p:cNvPr name="TextBox 19" id="19"/>
          <p:cNvSpPr txBox="true"/>
          <p:nvPr/>
        </p:nvSpPr>
        <p:spPr>
          <a:xfrm rot="0">
            <a:off x="15222545" y="6632648"/>
            <a:ext cx="2036755" cy="337184"/>
          </a:xfrm>
          <a:prstGeom prst="rect">
            <a:avLst/>
          </a:prstGeom>
        </p:spPr>
        <p:txBody>
          <a:bodyPr anchor="t" rtlCol="false" tIns="0" lIns="0" bIns="0" rIns="0">
            <a:spAutoFit/>
          </a:bodyPr>
          <a:lstStyle/>
          <a:p>
            <a:pPr algn="ctr">
              <a:lnSpc>
                <a:spcPts val="2850"/>
              </a:lnSpc>
            </a:pPr>
            <a:r>
              <a:rPr lang="en-US" sz="1900">
                <a:solidFill>
                  <a:srgbClr val="000000"/>
                </a:solidFill>
                <a:latin typeface="TT Norms Bold"/>
              </a:rPr>
              <a:t>Balance</a:t>
            </a:r>
          </a:p>
        </p:txBody>
      </p:sp>
      <p:grpSp>
        <p:nvGrpSpPr>
          <p:cNvPr name="Group 20" id="20"/>
          <p:cNvGrpSpPr/>
          <p:nvPr/>
        </p:nvGrpSpPr>
        <p:grpSpPr>
          <a:xfrm rot="0">
            <a:off x="6054042" y="2985733"/>
            <a:ext cx="2843541" cy="1187451"/>
            <a:chOff x="0" y="0"/>
            <a:chExt cx="3791389" cy="1583267"/>
          </a:xfrm>
        </p:grpSpPr>
        <p:sp>
          <p:nvSpPr>
            <p:cNvPr name="TextBox 21" id="21"/>
            <p:cNvSpPr txBox="true"/>
            <p:nvPr/>
          </p:nvSpPr>
          <p:spPr>
            <a:xfrm rot="0">
              <a:off x="0" y="508847"/>
              <a:ext cx="3791389" cy="1074420"/>
            </a:xfrm>
            <a:prstGeom prst="rect">
              <a:avLst/>
            </a:prstGeom>
          </p:spPr>
          <p:txBody>
            <a:bodyPr anchor="t" rtlCol="false" tIns="0" lIns="0" bIns="0" rIns="0">
              <a:spAutoFit/>
            </a:bodyPr>
            <a:lstStyle/>
            <a:p>
              <a:pPr>
                <a:lnSpc>
                  <a:spcPts val="3359"/>
                </a:lnSpc>
              </a:pPr>
              <a:r>
                <a:rPr lang="en-US" sz="2399">
                  <a:solidFill>
                    <a:srgbClr val="000000"/>
                  </a:solidFill>
                  <a:latin typeface="TT Fors"/>
                </a:rPr>
                <a:t>Statistics on total income for the day</a:t>
              </a:r>
            </a:p>
          </p:txBody>
        </p:sp>
        <p:sp>
          <p:nvSpPr>
            <p:cNvPr name="TextBox 22" id="22"/>
            <p:cNvSpPr txBox="true"/>
            <p:nvPr/>
          </p:nvSpPr>
          <p:spPr>
            <a:xfrm rot="0">
              <a:off x="0" y="-47625"/>
              <a:ext cx="3791389" cy="525145"/>
            </a:xfrm>
            <a:prstGeom prst="rect">
              <a:avLst/>
            </a:prstGeom>
          </p:spPr>
          <p:txBody>
            <a:bodyPr anchor="t" rtlCol="false" tIns="0" lIns="0" bIns="0" rIns="0">
              <a:spAutoFit/>
            </a:bodyPr>
            <a:lstStyle/>
            <a:p>
              <a:pPr>
                <a:lnSpc>
                  <a:spcPts val="3359"/>
                </a:lnSpc>
              </a:pPr>
              <a:r>
                <a:rPr lang="en-US" sz="2399">
                  <a:solidFill>
                    <a:srgbClr val="9C4544"/>
                  </a:solidFill>
                  <a:latin typeface="TT Norms Bold"/>
                </a:rPr>
                <a:t>Green</a:t>
              </a:r>
            </a:p>
          </p:txBody>
        </p:sp>
      </p:grpSp>
      <p:grpSp>
        <p:nvGrpSpPr>
          <p:cNvPr name="Group 23" id="23"/>
          <p:cNvGrpSpPr/>
          <p:nvPr/>
        </p:nvGrpSpPr>
        <p:grpSpPr>
          <a:xfrm rot="0">
            <a:off x="6054042" y="4572000"/>
            <a:ext cx="3188348" cy="1194444"/>
            <a:chOff x="0" y="0"/>
            <a:chExt cx="4251131" cy="1592592"/>
          </a:xfrm>
        </p:grpSpPr>
        <p:sp>
          <p:nvSpPr>
            <p:cNvPr name="TextBox 24" id="24"/>
            <p:cNvSpPr txBox="true"/>
            <p:nvPr/>
          </p:nvSpPr>
          <p:spPr>
            <a:xfrm rot="0">
              <a:off x="0" y="-47625"/>
              <a:ext cx="4251131" cy="525145"/>
            </a:xfrm>
            <a:prstGeom prst="rect">
              <a:avLst/>
            </a:prstGeom>
          </p:spPr>
          <p:txBody>
            <a:bodyPr anchor="t" rtlCol="false" tIns="0" lIns="0" bIns="0" rIns="0">
              <a:spAutoFit/>
            </a:bodyPr>
            <a:lstStyle/>
            <a:p>
              <a:pPr>
                <a:lnSpc>
                  <a:spcPts val="3359"/>
                </a:lnSpc>
              </a:pPr>
              <a:r>
                <a:rPr lang="en-US" sz="2399">
                  <a:solidFill>
                    <a:srgbClr val="9C4544"/>
                  </a:solidFill>
                  <a:latin typeface="TT Norms Bold"/>
                </a:rPr>
                <a:t>Red</a:t>
              </a:r>
            </a:p>
          </p:txBody>
        </p:sp>
        <p:sp>
          <p:nvSpPr>
            <p:cNvPr name="TextBox 25" id="25"/>
            <p:cNvSpPr txBox="true"/>
            <p:nvPr/>
          </p:nvSpPr>
          <p:spPr>
            <a:xfrm rot="0">
              <a:off x="0" y="518172"/>
              <a:ext cx="4251131" cy="1074420"/>
            </a:xfrm>
            <a:prstGeom prst="rect">
              <a:avLst/>
            </a:prstGeom>
          </p:spPr>
          <p:txBody>
            <a:bodyPr anchor="t" rtlCol="false" tIns="0" lIns="0" bIns="0" rIns="0">
              <a:spAutoFit/>
            </a:bodyPr>
            <a:lstStyle/>
            <a:p>
              <a:pPr>
                <a:lnSpc>
                  <a:spcPts val="3359"/>
                </a:lnSpc>
              </a:pPr>
              <a:r>
                <a:rPr lang="en-US" sz="2399">
                  <a:solidFill>
                    <a:srgbClr val="000000"/>
                  </a:solidFill>
                  <a:latin typeface="TT Fors"/>
                </a:rPr>
                <a:t>Statistics of total outcomes for the day</a:t>
              </a:r>
            </a:p>
          </p:txBody>
        </p:sp>
      </p:grpSp>
      <p:grpSp>
        <p:nvGrpSpPr>
          <p:cNvPr name="Group 26" id="26"/>
          <p:cNvGrpSpPr/>
          <p:nvPr/>
        </p:nvGrpSpPr>
        <p:grpSpPr>
          <a:xfrm rot="0">
            <a:off x="6040741" y="6113817"/>
            <a:ext cx="2856843" cy="1187450"/>
            <a:chOff x="0" y="0"/>
            <a:chExt cx="3809124" cy="1583267"/>
          </a:xfrm>
        </p:grpSpPr>
        <p:sp>
          <p:nvSpPr>
            <p:cNvPr name="TextBox 27" id="27"/>
            <p:cNvSpPr txBox="true"/>
            <p:nvPr/>
          </p:nvSpPr>
          <p:spPr>
            <a:xfrm rot="0">
              <a:off x="0" y="-47625"/>
              <a:ext cx="3809124" cy="525145"/>
            </a:xfrm>
            <a:prstGeom prst="rect">
              <a:avLst/>
            </a:prstGeom>
          </p:spPr>
          <p:txBody>
            <a:bodyPr anchor="t" rtlCol="false" tIns="0" lIns="0" bIns="0" rIns="0">
              <a:spAutoFit/>
            </a:bodyPr>
            <a:lstStyle/>
            <a:p>
              <a:pPr>
                <a:lnSpc>
                  <a:spcPts val="3359"/>
                </a:lnSpc>
              </a:pPr>
              <a:r>
                <a:rPr lang="en-US" sz="2400">
                  <a:solidFill>
                    <a:srgbClr val="9C4544"/>
                  </a:solidFill>
                  <a:latin typeface="TT Norms Bold"/>
                </a:rPr>
                <a:t>White</a:t>
              </a:r>
            </a:p>
          </p:txBody>
        </p:sp>
        <p:sp>
          <p:nvSpPr>
            <p:cNvPr name="TextBox 28" id="28"/>
            <p:cNvSpPr txBox="true"/>
            <p:nvPr/>
          </p:nvSpPr>
          <p:spPr>
            <a:xfrm rot="0">
              <a:off x="0" y="508847"/>
              <a:ext cx="3809124" cy="1074420"/>
            </a:xfrm>
            <a:prstGeom prst="rect">
              <a:avLst/>
            </a:prstGeom>
          </p:spPr>
          <p:txBody>
            <a:bodyPr anchor="t" rtlCol="false" tIns="0" lIns="0" bIns="0" rIns="0">
              <a:spAutoFit/>
            </a:bodyPr>
            <a:lstStyle/>
            <a:p>
              <a:pPr>
                <a:lnSpc>
                  <a:spcPts val="3359"/>
                </a:lnSpc>
              </a:pPr>
              <a:r>
                <a:rPr lang="en-US" sz="2400">
                  <a:solidFill>
                    <a:srgbClr val="000000"/>
                  </a:solidFill>
                  <a:latin typeface="TT Fors"/>
                </a:rPr>
                <a:t>Remaining balance for the day</a:t>
              </a:r>
            </a:p>
          </p:txBody>
        </p:sp>
      </p:grpSp>
      <p:sp>
        <p:nvSpPr>
          <p:cNvPr name="TextBox 29" id="29"/>
          <p:cNvSpPr txBox="true"/>
          <p:nvPr/>
        </p:nvSpPr>
        <p:spPr>
          <a:xfrm rot="0">
            <a:off x="1028700" y="9420225"/>
            <a:ext cx="4312873" cy="306705"/>
          </a:xfrm>
          <a:prstGeom prst="rect">
            <a:avLst/>
          </a:prstGeom>
        </p:spPr>
        <p:txBody>
          <a:bodyPr anchor="t" rtlCol="false" tIns="0" lIns="0" bIns="0" rIns="0">
            <a:spAutoFit/>
          </a:bodyPr>
          <a:lstStyle/>
          <a:p>
            <a:pPr>
              <a:lnSpc>
                <a:spcPts val="2519"/>
              </a:lnSpc>
            </a:pPr>
            <a:r>
              <a:rPr lang="en-US" sz="1799">
                <a:solidFill>
                  <a:srgbClr val="000000"/>
                </a:solidFill>
                <a:latin typeface="TT Fors Bold"/>
              </a:rPr>
              <a:t>Group 5 - IT0601</a:t>
            </a:r>
          </a:p>
        </p:txBody>
      </p:sp>
      <p:sp>
        <p:nvSpPr>
          <p:cNvPr name="TextBox 30" id="30"/>
          <p:cNvSpPr txBox="true"/>
          <p:nvPr/>
        </p:nvSpPr>
        <p:spPr>
          <a:xfrm rot="0">
            <a:off x="12946427" y="9420225"/>
            <a:ext cx="4312873" cy="306705"/>
          </a:xfrm>
          <a:prstGeom prst="rect">
            <a:avLst/>
          </a:prstGeom>
        </p:spPr>
        <p:txBody>
          <a:bodyPr anchor="t" rtlCol="false" tIns="0" lIns="0" bIns="0" rIns="0">
            <a:spAutoFit/>
          </a:bodyPr>
          <a:lstStyle/>
          <a:p>
            <a:pPr algn="r">
              <a:lnSpc>
                <a:spcPts val="2519"/>
              </a:lnSpc>
            </a:pPr>
            <a:r>
              <a:rPr lang="en-US" sz="1799">
                <a:solidFill>
                  <a:srgbClr val="000000"/>
                </a:solidFill>
                <a:latin typeface="TT Fors Bold"/>
              </a:rPr>
              <a:t>BH00317-TranCongHoang</a:t>
            </a:r>
          </a:p>
        </p:txBody>
      </p:sp>
      <p:sp>
        <p:nvSpPr>
          <p:cNvPr name="TextBox 31" id="31"/>
          <p:cNvSpPr txBox="true"/>
          <p:nvPr/>
        </p:nvSpPr>
        <p:spPr>
          <a:xfrm rot="0">
            <a:off x="10907404" y="5561367"/>
            <a:ext cx="5221928" cy="552450"/>
          </a:xfrm>
          <a:prstGeom prst="rect">
            <a:avLst/>
          </a:prstGeom>
        </p:spPr>
        <p:txBody>
          <a:bodyPr anchor="t" rtlCol="false" tIns="0" lIns="0" bIns="0" rIns="0">
            <a:spAutoFit/>
          </a:bodyPr>
          <a:lstStyle/>
          <a:p>
            <a:pPr algn="ctr">
              <a:lnSpc>
                <a:spcPts val="4500"/>
              </a:lnSpc>
            </a:pPr>
            <a:r>
              <a:rPr lang="en-US" sz="3000">
                <a:solidFill>
                  <a:srgbClr val="000000"/>
                </a:solidFill>
                <a:latin typeface="TT Norms Bold"/>
              </a:rPr>
              <a:t>Balance = Income - Outcome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679659" y="1392281"/>
            <a:ext cx="3751219" cy="7502438"/>
            <a:chOff x="0" y="0"/>
            <a:chExt cx="3175000" cy="6350000"/>
          </a:xfrm>
        </p:grpSpPr>
        <p:sp>
          <p:nvSpPr>
            <p:cNvPr name="Freeform 3" id="3"/>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0" t="-1545" r="0" b="-1545"/>
              </a:stretch>
            </a:blipFill>
          </p:spPr>
        </p:sp>
        <p:sp>
          <p:nvSpPr>
            <p:cNvPr name="Freeform 4" id="4"/>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AutoShape 5" id="5"/>
          <p:cNvSpPr/>
          <p:nvPr/>
        </p:nvSpPr>
        <p:spPr>
          <a:xfrm>
            <a:off x="5114664" y="5172075"/>
            <a:ext cx="445688" cy="0"/>
          </a:xfrm>
          <a:prstGeom prst="line">
            <a:avLst/>
          </a:prstGeom>
          <a:ln cap="flat" w="57150">
            <a:solidFill>
              <a:srgbClr val="426E92"/>
            </a:solidFill>
            <a:prstDash val="solid"/>
            <a:headEnd type="none" len="sm" w="sm"/>
            <a:tailEnd type="arrow" len="sm" w="med"/>
          </a:ln>
        </p:spPr>
      </p:sp>
      <p:grpSp>
        <p:nvGrpSpPr>
          <p:cNvPr name="Group 6" id="6"/>
          <p:cNvGrpSpPr>
            <a:grpSpLocks noChangeAspect="true"/>
          </p:cNvGrpSpPr>
          <p:nvPr/>
        </p:nvGrpSpPr>
        <p:grpSpPr>
          <a:xfrm rot="0">
            <a:off x="1252269" y="1392281"/>
            <a:ext cx="3751219" cy="7502438"/>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0" t="-1458" r="0" b="-1458"/>
              </a:stretch>
            </a:blipFill>
          </p:spPr>
        </p:sp>
        <p:sp>
          <p:nvSpPr>
            <p:cNvPr name="Freeform 8" id="8"/>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TextBox 9" id="9"/>
          <p:cNvSpPr txBox="true"/>
          <p:nvPr/>
        </p:nvSpPr>
        <p:spPr>
          <a:xfrm rot="0">
            <a:off x="1028700" y="9420225"/>
            <a:ext cx="4312873" cy="306705"/>
          </a:xfrm>
          <a:prstGeom prst="rect">
            <a:avLst/>
          </a:prstGeom>
        </p:spPr>
        <p:txBody>
          <a:bodyPr anchor="t" rtlCol="false" tIns="0" lIns="0" bIns="0" rIns="0">
            <a:spAutoFit/>
          </a:bodyPr>
          <a:lstStyle/>
          <a:p>
            <a:pPr>
              <a:lnSpc>
                <a:spcPts val="2519"/>
              </a:lnSpc>
            </a:pPr>
            <a:r>
              <a:rPr lang="en-US" sz="1799">
                <a:solidFill>
                  <a:srgbClr val="000000"/>
                </a:solidFill>
                <a:latin typeface="TT Fors Bold"/>
              </a:rPr>
              <a:t>Group 5 - IT0601</a:t>
            </a:r>
          </a:p>
        </p:txBody>
      </p:sp>
      <p:sp>
        <p:nvSpPr>
          <p:cNvPr name="TextBox 10" id="10"/>
          <p:cNvSpPr txBox="true"/>
          <p:nvPr/>
        </p:nvSpPr>
        <p:spPr>
          <a:xfrm rot="0">
            <a:off x="12946427" y="9420225"/>
            <a:ext cx="4312873" cy="306705"/>
          </a:xfrm>
          <a:prstGeom prst="rect">
            <a:avLst/>
          </a:prstGeom>
        </p:spPr>
        <p:txBody>
          <a:bodyPr anchor="t" rtlCol="false" tIns="0" lIns="0" bIns="0" rIns="0">
            <a:spAutoFit/>
          </a:bodyPr>
          <a:lstStyle/>
          <a:p>
            <a:pPr algn="r">
              <a:lnSpc>
                <a:spcPts val="2519"/>
              </a:lnSpc>
            </a:pPr>
            <a:r>
              <a:rPr lang="en-US" sz="1799">
                <a:solidFill>
                  <a:srgbClr val="000000"/>
                </a:solidFill>
                <a:latin typeface="TT Fors Bold"/>
              </a:rPr>
              <a:t>BH00317-TranCongHoang</a:t>
            </a:r>
          </a:p>
        </p:txBody>
      </p:sp>
      <p:sp>
        <p:nvSpPr>
          <p:cNvPr name="TextBox 11" id="11"/>
          <p:cNvSpPr txBox="true"/>
          <p:nvPr/>
        </p:nvSpPr>
        <p:spPr>
          <a:xfrm rot="0">
            <a:off x="10107152" y="2413581"/>
            <a:ext cx="7258683" cy="1000133"/>
          </a:xfrm>
          <a:prstGeom prst="rect">
            <a:avLst/>
          </a:prstGeom>
        </p:spPr>
        <p:txBody>
          <a:bodyPr anchor="t" rtlCol="false" tIns="0" lIns="0" bIns="0" rIns="0">
            <a:spAutoFit/>
          </a:bodyPr>
          <a:lstStyle/>
          <a:p>
            <a:pPr>
              <a:lnSpc>
                <a:spcPts val="7500"/>
              </a:lnSpc>
            </a:pPr>
            <a:r>
              <a:rPr lang="en-US" sz="7500" spc="-375">
                <a:solidFill>
                  <a:srgbClr val="9C4544"/>
                </a:solidFill>
                <a:latin typeface="TT Norms Bold"/>
              </a:rPr>
              <a:t>Month Statistics</a:t>
            </a:r>
          </a:p>
        </p:txBody>
      </p:sp>
      <p:sp>
        <p:nvSpPr>
          <p:cNvPr name="TextBox 12" id="12"/>
          <p:cNvSpPr txBox="true"/>
          <p:nvPr/>
        </p:nvSpPr>
        <p:spPr>
          <a:xfrm rot="0">
            <a:off x="9979080" y="3554586"/>
            <a:ext cx="7124795" cy="5004434"/>
          </a:xfrm>
          <a:prstGeom prst="rect">
            <a:avLst/>
          </a:prstGeom>
        </p:spPr>
        <p:txBody>
          <a:bodyPr anchor="t" rtlCol="false" tIns="0" lIns="0" bIns="0" rIns="0">
            <a:spAutoFit/>
          </a:bodyPr>
          <a:lstStyle/>
          <a:p>
            <a:pPr marL="518165" indent="-259082" lvl="1">
              <a:lnSpc>
                <a:spcPts val="3600"/>
              </a:lnSpc>
              <a:buFont typeface="Arial"/>
              <a:buChar char="•"/>
            </a:pPr>
            <a:r>
              <a:rPr lang="en-US" sz="2400" spc="-12">
                <a:solidFill>
                  <a:srgbClr val="000000"/>
                </a:solidFill>
                <a:latin typeface="TT Fors"/>
              </a:rPr>
              <a:t>Helps users have an overview of their income, spending and account balance in each month throughout the year.</a:t>
            </a:r>
          </a:p>
          <a:p>
            <a:pPr marL="518165" indent="-259082" lvl="1">
              <a:lnSpc>
                <a:spcPts val="3600"/>
              </a:lnSpc>
              <a:buFont typeface="Arial"/>
              <a:buChar char="•"/>
            </a:pPr>
            <a:r>
              <a:rPr lang="en-US" sz="2400" spc="-12">
                <a:solidFill>
                  <a:srgbClr val="000000"/>
                </a:solidFill>
                <a:latin typeface="TT Fors"/>
              </a:rPr>
              <a:t>Users can create detailed expense reports and statistical charts to better understand their income, expenses and financial allocation.</a:t>
            </a:r>
          </a:p>
          <a:p>
            <a:pPr marL="518165" indent="-259082" lvl="1">
              <a:lnSpc>
                <a:spcPts val="3600"/>
              </a:lnSpc>
              <a:buFont typeface="Arial"/>
              <a:buChar char="•"/>
            </a:pPr>
            <a:r>
              <a:rPr lang="en-US" sz="2400" spc="-12">
                <a:solidFill>
                  <a:srgbClr val="000000"/>
                </a:solidFill>
                <a:latin typeface="TT Fors"/>
              </a:rPr>
              <a:t>This function allows users to monitor and manage personal financial situation easily and conveniently.</a:t>
            </a:r>
          </a:p>
          <a:p>
            <a:pPr marL="518165" indent="-259082" lvl="1">
              <a:lnSpc>
                <a:spcPts val="3600"/>
              </a:lnSpc>
              <a:buFont typeface="Arial"/>
              <a:buChar char="•"/>
            </a:pPr>
            <a:r>
              <a:rPr lang="en-US" sz="2400" spc="-12">
                <a:solidFill>
                  <a:srgbClr val="000000"/>
                </a:solidFill>
                <a:latin typeface="TT Fors"/>
              </a:rPr>
              <a:t>Helps people have reliable control over their personal finances.</a:t>
            </a:r>
          </a:p>
        </p:txBody>
      </p:sp>
      <p:sp>
        <p:nvSpPr>
          <p:cNvPr name="TextBox 13" id="13"/>
          <p:cNvSpPr txBox="true"/>
          <p:nvPr/>
        </p:nvSpPr>
        <p:spPr>
          <a:xfrm rot="0">
            <a:off x="10172700" y="1864941"/>
            <a:ext cx="6931175" cy="405765"/>
          </a:xfrm>
          <a:prstGeom prst="rect">
            <a:avLst/>
          </a:prstGeom>
        </p:spPr>
        <p:txBody>
          <a:bodyPr anchor="t" rtlCol="false" tIns="0" lIns="0" bIns="0" rIns="0">
            <a:spAutoFit/>
          </a:bodyPr>
          <a:lstStyle/>
          <a:p>
            <a:pPr>
              <a:lnSpc>
                <a:spcPts val="3359"/>
              </a:lnSpc>
            </a:pPr>
            <a:r>
              <a:rPr lang="en-US" sz="2400" spc="345">
                <a:solidFill>
                  <a:srgbClr val="2E2E2E"/>
                </a:solidFill>
                <a:latin typeface="TT Norms Bold"/>
              </a:rPr>
              <a:t>FUNCTION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92932" y="6699728"/>
            <a:ext cx="1908293" cy="1908293"/>
          </a:xfrm>
          <a:prstGeom prst="rect">
            <a:avLst/>
          </a:prstGeom>
        </p:spPr>
      </p:pic>
      <p:pic>
        <p:nvPicPr>
          <p:cNvPr name="Picture 3" id="3"/>
          <p:cNvPicPr>
            <a:picLocks noChangeAspect="true"/>
          </p:cNvPicPr>
          <p:nvPr/>
        </p:nvPicPr>
        <p:blipFill>
          <a:blip r:embed="rId3"/>
          <a:stretch>
            <a:fillRect/>
          </a:stretch>
        </p:blipFill>
        <p:spPr>
          <a:xfrm rot="0">
            <a:off x="3815561" y="6699728"/>
            <a:ext cx="1908293" cy="1908293"/>
          </a:xfrm>
          <a:prstGeom prst="rect">
            <a:avLst/>
          </a:prstGeom>
        </p:spPr>
      </p:pic>
      <p:grpSp>
        <p:nvGrpSpPr>
          <p:cNvPr name="Group 4" id="4"/>
          <p:cNvGrpSpPr>
            <a:grpSpLocks noChangeAspect="true"/>
          </p:cNvGrpSpPr>
          <p:nvPr/>
        </p:nvGrpSpPr>
        <p:grpSpPr>
          <a:xfrm rot="0">
            <a:off x="9887382" y="1392281"/>
            <a:ext cx="3751219" cy="7502438"/>
            <a:chOff x="0" y="0"/>
            <a:chExt cx="3175000" cy="6350000"/>
          </a:xfrm>
        </p:grpSpPr>
        <p:sp>
          <p:nvSpPr>
            <p:cNvPr name="Freeform 5" id="5"/>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4"/>
              <a:stretch>
                <a:fillRect l="0" t="-1612" r="0" b="-1612"/>
              </a:stretch>
            </a:blipFill>
          </p:spPr>
        </p:sp>
        <p:sp>
          <p:nvSpPr>
            <p:cNvPr name="Freeform 6" id="6"/>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grpSp>
        <p:nvGrpSpPr>
          <p:cNvPr name="Group 7" id="7"/>
          <p:cNvGrpSpPr/>
          <p:nvPr/>
        </p:nvGrpSpPr>
        <p:grpSpPr>
          <a:xfrm rot="0">
            <a:off x="14158728" y="2973665"/>
            <a:ext cx="61787" cy="4417134"/>
            <a:chOff x="0" y="0"/>
            <a:chExt cx="16273" cy="1163360"/>
          </a:xfrm>
        </p:grpSpPr>
        <p:sp>
          <p:nvSpPr>
            <p:cNvPr name="Freeform 8" id="8"/>
            <p:cNvSpPr/>
            <p:nvPr/>
          </p:nvSpPr>
          <p:spPr>
            <a:xfrm flipH="false" flipV="false" rot="0">
              <a:off x="0" y="0"/>
              <a:ext cx="16273" cy="1163360"/>
            </a:xfrm>
            <a:custGeom>
              <a:avLst/>
              <a:gdLst/>
              <a:ahLst/>
              <a:cxnLst/>
              <a:rect r="r" b="b" t="t" l="l"/>
              <a:pathLst>
                <a:path h="1163360" w="16273">
                  <a:moveTo>
                    <a:pt x="0" y="0"/>
                  </a:moveTo>
                  <a:lnTo>
                    <a:pt x="16273" y="0"/>
                  </a:lnTo>
                  <a:lnTo>
                    <a:pt x="16273" y="1163360"/>
                  </a:lnTo>
                  <a:lnTo>
                    <a:pt x="0" y="1163360"/>
                  </a:lnTo>
                  <a:close/>
                </a:path>
              </a:pathLst>
            </a:custGeom>
            <a:solidFill>
              <a:srgbClr val="A6A6A6"/>
            </a:solidFill>
          </p:spPr>
        </p:sp>
        <p:sp>
          <p:nvSpPr>
            <p:cNvPr name="TextBox 9" id="9"/>
            <p:cNvSpPr txBox="true"/>
            <p:nvPr/>
          </p:nvSpPr>
          <p:spPr>
            <a:xfrm>
              <a:off x="0" y="-38100"/>
              <a:ext cx="16273" cy="1201460"/>
            </a:xfrm>
            <a:prstGeom prst="rect">
              <a:avLst/>
            </a:prstGeom>
          </p:spPr>
          <p:txBody>
            <a:bodyPr anchor="ctr" rtlCol="false" tIns="50800" lIns="50800" bIns="50800" rIns="50800"/>
            <a:lstStyle/>
            <a:p>
              <a:pPr algn="ctr">
                <a:lnSpc>
                  <a:spcPts val="3080"/>
                </a:lnSpc>
              </a:pPr>
            </a:p>
          </p:txBody>
        </p:sp>
      </p:grpSp>
      <p:pic>
        <p:nvPicPr>
          <p:cNvPr name="Picture 10" id="10"/>
          <p:cNvPicPr>
            <a:picLocks noChangeAspect="true"/>
          </p:cNvPicPr>
          <p:nvPr/>
        </p:nvPicPr>
        <p:blipFill>
          <a:blip r:embed="rId5"/>
          <a:stretch>
            <a:fillRect/>
          </a:stretch>
        </p:blipFill>
        <p:spPr>
          <a:xfrm rot="0">
            <a:off x="6538115" y="6646058"/>
            <a:ext cx="1908293" cy="1908293"/>
          </a:xfrm>
          <a:prstGeom prst="rect">
            <a:avLst/>
          </a:prstGeom>
        </p:spPr>
      </p:pic>
      <p:sp>
        <p:nvSpPr>
          <p:cNvPr name="TextBox 11" id="11"/>
          <p:cNvSpPr txBox="true"/>
          <p:nvPr/>
        </p:nvSpPr>
        <p:spPr>
          <a:xfrm rot="0">
            <a:off x="1251956" y="2519994"/>
            <a:ext cx="8115300" cy="1024261"/>
          </a:xfrm>
          <a:prstGeom prst="rect">
            <a:avLst/>
          </a:prstGeom>
        </p:spPr>
        <p:txBody>
          <a:bodyPr anchor="t" rtlCol="false" tIns="0" lIns="0" bIns="0" rIns="0">
            <a:spAutoFit/>
          </a:bodyPr>
          <a:lstStyle/>
          <a:p>
            <a:pPr>
              <a:lnSpc>
                <a:spcPts val="7700"/>
              </a:lnSpc>
            </a:pPr>
            <a:r>
              <a:rPr lang="en-US" sz="7700" spc="-385">
                <a:solidFill>
                  <a:srgbClr val="A6A6A6"/>
                </a:solidFill>
                <a:latin typeface="TT Norms Bold"/>
              </a:rPr>
              <a:t>Year Statistics</a:t>
            </a:r>
          </a:p>
        </p:txBody>
      </p:sp>
      <p:sp>
        <p:nvSpPr>
          <p:cNvPr name="TextBox 12" id="12"/>
          <p:cNvSpPr txBox="true"/>
          <p:nvPr/>
        </p:nvSpPr>
        <p:spPr>
          <a:xfrm rot="0">
            <a:off x="1251956" y="3658664"/>
            <a:ext cx="7511175" cy="1346834"/>
          </a:xfrm>
          <a:prstGeom prst="rect">
            <a:avLst/>
          </a:prstGeom>
        </p:spPr>
        <p:txBody>
          <a:bodyPr anchor="t" rtlCol="false" tIns="0" lIns="0" bIns="0" rIns="0">
            <a:spAutoFit/>
          </a:bodyPr>
          <a:lstStyle/>
          <a:p>
            <a:pPr>
              <a:lnSpc>
                <a:spcPts val="3600"/>
              </a:lnSpc>
            </a:pPr>
            <a:r>
              <a:rPr lang="en-US" sz="2400" spc="-12">
                <a:solidFill>
                  <a:srgbClr val="000000"/>
                </a:solidFill>
                <a:latin typeface="TT Fors"/>
              </a:rPr>
              <a:t>Statistics on all yearly expenditures by each income and outcome item and finally calculate the remaining balance of the year.</a:t>
            </a:r>
          </a:p>
        </p:txBody>
      </p:sp>
      <p:sp>
        <p:nvSpPr>
          <p:cNvPr name="TextBox 13" id="13"/>
          <p:cNvSpPr txBox="true"/>
          <p:nvPr/>
        </p:nvSpPr>
        <p:spPr>
          <a:xfrm rot="0">
            <a:off x="1550884" y="7372886"/>
            <a:ext cx="992386" cy="504825"/>
          </a:xfrm>
          <a:prstGeom prst="rect">
            <a:avLst/>
          </a:prstGeom>
        </p:spPr>
        <p:txBody>
          <a:bodyPr anchor="t" rtlCol="false" tIns="0" lIns="0" bIns="0" rIns="0">
            <a:spAutoFit/>
          </a:bodyPr>
          <a:lstStyle/>
          <a:p>
            <a:pPr algn="ctr">
              <a:lnSpc>
                <a:spcPts val="4199"/>
              </a:lnSpc>
            </a:pPr>
            <a:r>
              <a:rPr lang="en-US" sz="2999">
                <a:solidFill>
                  <a:srgbClr val="000000"/>
                </a:solidFill>
                <a:latin typeface="TT Norms Bold"/>
              </a:rPr>
              <a:t>100%</a:t>
            </a:r>
          </a:p>
        </p:txBody>
      </p:sp>
      <p:sp>
        <p:nvSpPr>
          <p:cNvPr name="TextBox 14" id="14"/>
          <p:cNvSpPr txBox="true"/>
          <p:nvPr/>
        </p:nvSpPr>
        <p:spPr>
          <a:xfrm rot="0">
            <a:off x="4364954" y="7372886"/>
            <a:ext cx="809506" cy="504825"/>
          </a:xfrm>
          <a:prstGeom prst="rect">
            <a:avLst/>
          </a:prstGeom>
        </p:spPr>
        <p:txBody>
          <a:bodyPr anchor="t" rtlCol="false" tIns="0" lIns="0" bIns="0" rIns="0">
            <a:spAutoFit/>
          </a:bodyPr>
          <a:lstStyle/>
          <a:p>
            <a:pPr algn="ctr">
              <a:lnSpc>
                <a:spcPts val="4199"/>
              </a:lnSpc>
            </a:pPr>
            <a:r>
              <a:rPr lang="en-US" sz="2999">
                <a:solidFill>
                  <a:srgbClr val="000000"/>
                </a:solidFill>
                <a:latin typeface="TT Norms Bold"/>
              </a:rPr>
              <a:t>80%</a:t>
            </a:r>
          </a:p>
        </p:txBody>
      </p:sp>
      <p:sp>
        <p:nvSpPr>
          <p:cNvPr name="TextBox 15" id="15"/>
          <p:cNvSpPr txBox="true"/>
          <p:nvPr/>
        </p:nvSpPr>
        <p:spPr>
          <a:xfrm rot="0">
            <a:off x="1028700" y="6312692"/>
            <a:ext cx="2036755" cy="337184"/>
          </a:xfrm>
          <a:prstGeom prst="rect">
            <a:avLst/>
          </a:prstGeom>
        </p:spPr>
        <p:txBody>
          <a:bodyPr anchor="t" rtlCol="false" tIns="0" lIns="0" bIns="0" rIns="0">
            <a:spAutoFit/>
          </a:bodyPr>
          <a:lstStyle/>
          <a:p>
            <a:pPr algn="ctr">
              <a:lnSpc>
                <a:spcPts val="2850"/>
              </a:lnSpc>
            </a:pPr>
            <a:r>
              <a:rPr lang="en-US" sz="1900">
                <a:solidFill>
                  <a:srgbClr val="000000"/>
                </a:solidFill>
                <a:latin typeface="TT Norms Bold"/>
              </a:rPr>
              <a:t>Engagement</a:t>
            </a:r>
          </a:p>
        </p:txBody>
      </p:sp>
      <p:sp>
        <p:nvSpPr>
          <p:cNvPr name="TextBox 16" id="16"/>
          <p:cNvSpPr txBox="true"/>
          <p:nvPr/>
        </p:nvSpPr>
        <p:spPr>
          <a:xfrm rot="0">
            <a:off x="3751329" y="6312692"/>
            <a:ext cx="2036755" cy="337184"/>
          </a:xfrm>
          <a:prstGeom prst="rect">
            <a:avLst/>
          </a:prstGeom>
        </p:spPr>
        <p:txBody>
          <a:bodyPr anchor="t" rtlCol="false" tIns="0" lIns="0" bIns="0" rIns="0">
            <a:spAutoFit/>
          </a:bodyPr>
          <a:lstStyle/>
          <a:p>
            <a:pPr algn="ctr">
              <a:lnSpc>
                <a:spcPts val="2850"/>
              </a:lnSpc>
            </a:pPr>
            <a:r>
              <a:rPr lang="en-US" sz="1900">
                <a:solidFill>
                  <a:srgbClr val="000000"/>
                </a:solidFill>
                <a:latin typeface="TT Norms Bold"/>
              </a:rPr>
              <a:t>Purchases</a:t>
            </a:r>
          </a:p>
        </p:txBody>
      </p:sp>
      <p:sp>
        <p:nvSpPr>
          <p:cNvPr name="TextBox 17" id="17"/>
          <p:cNvSpPr txBox="true"/>
          <p:nvPr/>
        </p:nvSpPr>
        <p:spPr>
          <a:xfrm rot="0">
            <a:off x="1251956" y="1714814"/>
            <a:ext cx="8115300" cy="481330"/>
          </a:xfrm>
          <a:prstGeom prst="rect">
            <a:avLst/>
          </a:prstGeom>
        </p:spPr>
        <p:txBody>
          <a:bodyPr anchor="t" rtlCol="false" tIns="0" lIns="0" bIns="0" rIns="0">
            <a:spAutoFit/>
          </a:bodyPr>
          <a:lstStyle/>
          <a:p>
            <a:pPr>
              <a:lnSpc>
                <a:spcPts val="3919"/>
              </a:lnSpc>
            </a:pPr>
            <a:r>
              <a:rPr lang="en-US" sz="2799" spc="403">
                <a:solidFill>
                  <a:srgbClr val="2E2E2E"/>
                </a:solidFill>
                <a:latin typeface="TT Norms Bold"/>
              </a:rPr>
              <a:t>FUNCTION</a:t>
            </a:r>
          </a:p>
        </p:txBody>
      </p:sp>
      <p:grpSp>
        <p:nvGrpSpPr>
          <p:cNvPr name="Group 18" id="18"/>
          <p:cNvGrpSpPr/>
          <p:nvPr/>
        </p:nvGrpSpPr>
        <p:grpSpPr>
          <a:xfrm rot="0">
            <a:off x="14422049" y="3024464"/>
            <a:ext cx="2843541" cy="1187451"/>
            <a:chOff x="0" y="0"/>
            <a:chExt cx="3791389" cy="1583267"/>
          </a:xfrm>
        </p:grpSpPr>
        <p:sp>
          <p:nvSpPr>
            <p:cNvPr name="TextBox 19" id="19"/>
            <p:cNvSpPr txBox="true"/>
            <p:nvPr/>
          </p:nvSpPr>
          <p:spPr>
            <a:xfrm rot="0">
              <a:off x="0" y="508847"/>
              <a:ext cx="3791389" cy="1074420"/>
            </a:xfrm>
            <a:prstGeom prst="rect">
              <a:avLst/>
            </a:prstGeom>
          </p:spPr>
          <p:txBody>
            <a:bodyPr anchor="t" rtlCol="false" tIns="0" lIns="0" bIns="0" rIns="0">
              <a:spAutoFit/>
            </a:bodyPr>
            <a:lstStyle/>
            <a:p>
              <a:pPr>
                <a:lnSpc>
                  <a:spcPts val="3359"/>
                </a:lnSpc>
              </a:pPr>
              <a:r>
                <a:rPr lang="en-US" sz="2399">
                  <a:solidFill>
                    <a:srgbClr val="000000"/>
                  </a:solidFill>
                  <a:latin typeface="TT Fors"/>
                </a:rPr>
                <a:t>Statistics on total income for the year</a:t>
              </a:r>
            </a:p>
          </p:txBody>
        </p:sp>
        <p:sp>
          <p:nvSpPr>
            <p:cNvPr name="TextBox 20" id="20"/>
            <p:cNvSpPr txBox="true"/>
            <p:nvPr/>
          </p:nvSpPr>
          <p:spPr>
            <a:xfrm rot="0">
              <a:off x="0" y="-47625"/>
              <a:ext cx="3791389" cy="525145"/>
            </a:xfrm>
            <a:prstGeom prst="rect">
              <a:avLst/>
            </a:prstGeom>
          </p:spPr>
          <p:txBody>
            <a:bodyPr anchor="t" rtlCol="false" tIns="0" lIns="0" bIns="0" rIns="0">
              <a:spAutoFit/>
            </a:bodyPr>
            <a:lstStyle/>
            <a:p>
              <a:pPr>
                <a:lnSpc>
                  <a:spcPts val="3359"/>
                </a:lnSpc>
              </a:pPr>
              <a:r>
                <a:rPr lang="en-US" sz="2399">
                  <a:solidFill>
                    <a:srgbClr val="000000"/>
                  </a:solidFill>
                  <a:latin typeface="TT Norms Bold"/>
                </a:rPr>
                <a:t>Green</a:t>
              </a:r>
            </a:p>
          </p:txBody>
        </p:sp>
      </p:grpSp>
      <p:grpSp>
        <p:nvGrpSpPr>
          <p:cNvPr name="Group 21" id="21"/>
          <p:cNvGrpSpPr/>
          <p:nvPr/>
        </p:nvGrpSpPr>
        <p:grpSpPr>
          <a:xfrm rot="0">
            <a:off x="14422049" y="4610732"/>
            <a:ext cx="3188348" cy="1194444"/>
            <a:chOff x="0" y="0"/>
            <a:chExt cx="4251131" cy="1592592"/>
          </a:xfrm>
        </p:grpSpPr>
        <p:sp>
          <p:nvSpPr>
            <p:cNvPr name="TextBox 22" id="22"/>
            <p:cNvSpPr txBox="true"/>
            <p:nvPr/>
          </p:nvSpPr>
          <p:spPr>
            <a:xfrm rot="0">
              <a:off x="0" y="-47625"/>
              <a:ext cx="4251131" cy="525145"/>
            </a:xfrm>
            <a:prstGeom prst="rect">
              <a:avLst/>
            </a:prstGeom>
          </p:spPr>
          <p:txBody>
            <a:bodyPr anchor="t" rtlCol="false" tIns="0" lIns="0" bIns="0" rIns="0">
              <a:spAutoFit/>
            </a:bodyPr>
            <a:lstStyle/>
            <a:p>
              <a:pPr>
                <a:lnSpc>
                  <a:spcPts val="3359"/>
                </a:lnSpc>
              </a:pPr>
              <a:r>
                <a:rPr lang="en-US" sz="2399">
                  <a:solidFill>
                    <a:srgbClr val="000000"/>
                  </a:solidFill>
                  <a:latin typeface="TT Norms Bold"/>
                </a:rPr>
                <a:t>Red</a:t>
              </a:r>
            </a:p>
          </p:txBody>
        </p:sp>
        <p:sp>
          <p:nvSpPr>
            <p:cNvPr name="TextBox 23" id="23"/>
            <p:cNvSpPr txBox="true"/>
            <p:nvPr/>
          </p:nvSpPr>
          <p:spPr>
            <a:xfrm rot="0">
              <a:off x="0" y="518172"/>
              <a:ext cx="4251131" cy="1074420"/>
            </a:xfrm>
            <a:prstGeom prst="rect">
              <a:avLst/>
            </a:prstGeom>
          </p:spPr>
          <p:txBody>
            <a:bodyPr anchor="t" rtlCol="false" tIns="0" lIns="0" bIns="0" rIns="0">
              <a:spAutoFit/>
            </a:bodyPr>
            <a:lstStyle/>
            <a:p>
              <a:pPr>
                <a:lnSpc>
                  <a:spcPts val="3359"/>
                </a:lnSpc>
              </a:pPr>
              <a:r>
                <a:rPr lang="en-US" sz="2399">
                  <a:solidFill>
                    <a:srgbClr val="000000"/>
                  </a:solidFill>
                  <a:latin typeface="TT Fors"/>
                </a:rPr>
                <a:t>Statistics of total outcomes for the year</a:t>
              </a:r>
            </a:p>
          </p:txBody>
        </p:sp>
      </p:grpSp>
      <p:grpSp>
        <p:nvGrpSpPr>
          <p:cNvPr name="Group 24" id="24"/>
          <p:cNvGrpSpPr/>
          <p:nvPr/>
        </p:nvGrpSpPr>
        <p:grpSpPr>
          <a:xfrm rot="0">
            <a:off x="14408748" y="6152549"/>
            <a:ext cx="2856843" cy="1187450"/>
            <a:chOff x="0" y="0"/>
            <a:chExt cx="3809124" cy="1583267"/>
          </a:xfrm>
        </p:grpSpPr>
        <p:sp>
          <p:nvSpPr>
            <p:cNvPr name="TextBox 25" id="25"/>
            <p:cNvSpPr txBox="true"/>
            <p:nvPr/>
          </p:nvSpPr>
          <p:spPr>
            <a:xfrm rot="0">
              <a:off x="0" y="-47625"/>
              <a:ext cx="3809124" cy="525145"/>
            </a:xfrm>
            <a:prstGeom prst="rect">
              <a:avLst/>
            </a:prstGeom>
          </p:spPr>
          <p:txBody>
            <a:bodyPr anchor="t" rtlCol="false" tIns="0" lIns="0" bIns="0" rIns="0">
              <a:spAutoFit/>
            </a:bodyPr>
            <a:lstStyle/>
            <a:p>
              <a:pPr>
                <a:lnSpc>
                  <a:spcPts val="3359"/>
                </a:lnSpc>
              </a:pPr>
              <a:r>
                <a:rPr lang="en-US" sz="2400">
                  <a:solidFill>
                    <a:srgbClr val="000000"/>
                  </a:solidFill>
                  <a:latin typeface="TT Norms Bold"/>
                </a:rPr>
                <a:t>White</a:t>
              </a:r>
            </a:p>
          </p:txBody>
        </p:sp>
        <p:sp>
          <p:nvSpPr>
            <p:cNvPr name="TextBox 26" id="26"/>
            <p:cNvSpPr txBox="true"/>
            <p:nvPr/>
          </p:nvSpPr>
          <p:spPr>
            <a:xfrm rot="0">
              <a:off x="0" y="508847"/>
              <a:ext cx="3809124" cy="1074420"/>
            </a:xfrm>
            <a:prstGeom prst="rect">
              <a:avLst/>
            </a:prstGeom>
          </p:spPr>
          <p:txBody>
            <a:bodyPr anchor="t" rtlCol="false" tIns="0" lIns="0" bIns="0" rIns="0">
              <a:spAutoFit/>
            </a:bodyPr>
            <a:lstStyle/>
            <a:p>
              <a:pPr>
                <a:lnSpc>
                  <a:spcPts val="3359"/>
                </a:lnSpc>
              </a:pPr>
              <a:r>
                <a:rPr lang="en-US" sz="2400">
                  <a:solidFill>
                    <a:srgbClr val="000000"/>
                  </a:solidFill>
                  <a:latin typeface="TT Fors"/>
                </a:rPr>
                <a:t>Remaining balance for the year</a:t>
              </a:r>
            </a:p>
          </p:txBody>
        </p:sp>
      </p:grpSp>
      <p:sp>
        <p:nvSpPr>
          <p:cNvPr name="TextBox 27" id="27"/>
          <p:cNvSpPr txBox="true"/>
          <p:nvPr/>
        </p:nvSpPr>
        <p:spPr>
          <a:xfrm rot="0">
            <a:off x="7094176" y="7319216"/>
            <a:ext cx="796171" cy="504825"/>
          </a:xfrm>
          <a:prstGeom prst="rect">
            <a:avLst/>
          </a:prstGeom>
        </p:spPr>
        <p:txBody>
          <a:bodyPr anchor="t" rtlCol="false" tIns="0" lIns="0" bIns="0" rIns="0">
            <a:spAutoFit/>
          </a:bodyPr>
          <a:lstStyle/>
          <a:p>
            <a:pPr algn="ctr">
              <a:lnSpc>
                <a:spcPts val="4199"/>
              </a:lnSpc>
            </a:pPr>
            <a:r>
              <a:rPr lang="en-US" sz="2999">
                <a:solidFill>
                  <a:srgbClr val="000000"/>
                </a:solidFill>
                <a:latin typeface="TT Norms Bold"/>
              </a:rPr>
              <a:t>20%</a:t>
            </a:r>
          </a:p>
        </p:txBody>
      </p:sp>
      <p:sp>
        <p:nvSpPr>
          <p:cNvPr name="TextBox 28" id="28"/>
          <p:cNvSpPr txBox="true"/>
          <p:nvPr/>
        </p:nvSpPr>
        <p:spPr>
          <a:xfrm rot="0">
            <a:off x="6473884" y="6259022"/>
            <a:ext cx="2036755" cy="337184"/>
          </a:xfrm>
          <a:prstGeom prst="rect">
            <a:avLst/>
          </a:prstGeom>
        </p:spPr>
        <p:txBody>
          <a:bodyPr anchor="t" rtlCol="false" tIns="0" lIns="0" bIns="0" rIns="0">
            <a:spAutoFit/>
          </a:bodyPr>
          <a:lstStyle/>
          <a:p>
            <a:pPr algn="ctr">
              <a:lnSpc>
                <a:spcPts val="2850"/>
              </a:lnSpc>
            </a:pPr>
            <a:r>
              <a:rPr lang="en-US" sz="1900">
                <a:solidFill>
                  <a:srgbClr val="000000"/>
                </a:solidFill>
                <a:latin typeface="TT Norms Bold"/>
              </a:rPr>
              <a:t>Purchases</a:t>
            </a:r>
          </a:p>
        </p:txBody>
      </p:sp>
      <p:sp>
        <p:nvSpPr>
          <p:cNvPr name="TextBox 29" id="29"/>
          <p:cNvSpPr txBox="true"/>
          <p:nvPr/>
        </p:nvSpPr>
        <p:spPr>
          <a:xfrm rot="0">
            <a:off x="1028700" y="9420225"/>
            <a:ext cx="4312873" cy="306705"/>
          </a:xfrm>
          <a:prstGeom prst="rect">
            <a:avLst/>
          </a:prstGeom>
        </p:spPr>
        <p:txBody>
          <a:bodyPr anchor="t" rtlCol="false" tIns="0" lIns="0" bIns="0" rIns="0">
            <a:spAutoFit/>
          </a:bodyPr>
          <a:lstStyle/>
          <a:p>
            <a:pPr>
              <a:lnSpc>
                <a:spcPts val="2519"/>
              </a:lnSpc>
            </a:pPr>
            <a:r>
              <a:rPr lang="en-US" sz="1799">
                <a:solidFill>
                  <a:srgbClr val="000000"/>
                </a:solidFill>
                <a:latin typeface="TT Fors Bold"/>
              </a:rPr>
              <a:t>Group 5 - IT0601</a:t>
            </a:r>
          </a:p>
        </p:txBody>
      </p:sp>
      <p:sp>
        <p:nvSpPr>
          <p:cNvPr name="TextBox 30" id="30"/>
          <p:cNvSpPr txBox="true"/>
          <p:nvPr/>
        </p:nvSpPr>
        <p:spPr>
          <a:xfrm rot="0">
            <a:off x="12946427" y="9420225"/>
            <a:ext cx="4312873" cy="306705"/>
          </a:xfrm>
          <a:prstGeom prst="rect">
            <a:avLst/>
          </a:prstGeom>
        </p:spPr>
        <p:txBody>
          <a:bodyPr anchor="t" rtlCol="false" tIns="0" lIns="0" bIns="0" rIns="0">
            <a:spAutoFit/>
          </a:bodyPr>
          <a:lstStyle/>
          <a:p>
            <a:pPr algn="r">
              <a:lnSpc>
                <a:spcPts val="2519"/>
              </a:lnSpc>
            </a:pPr>
            <a:r>
              <a:rPr lang="en-US" sz="1799">
                <a:solidFill>
                  <a:srgbClr val="000000"/>
                </a:solidFill>
                <a:latin typeface="TT Fors Bold"/>
              </a:rPr>
              <a:t>BH00317-TranCongHoang</a:t>
            </a:r>
          </a:p>
        </p:txBody>
      </p:sp>
      <p:sp>
        <p:nvSpPr>
          <p:cNvPr name="TextBox 31" id="31"/>
          <p:cNvSpPr txBox="true"/>
          <p:nvPr/>
        </p:nvSpPr>
        <p:spPr>
          <a:xfrm rot="0">
            <a:off x="1935487" y="5391794"/>
            <a:ext cx="5221928" cy="552450"/>
          </a:xfrm>
          <a:prstGeom prst="rect">
            <a:avLst/>
          </a:prstGeom>
        </p:spPr>
        <p:txBody>
          <a:bodyPr anchor="t" rtlCol="false" tIns="0" lIns="0" bIns="0" rIns="0">
            <a:spAutoFit/>
          </a:bodyPr>
          <a:lstStyle/>
          <a:p>
            <a:pPr algn="ctr">
              <a:lnSpc>
                <a:spcPts val="4500"/>
              </a:lnSpc>
            </a:pPr>
            <a:r>
              <a:rPr lang="en-US" sz="3000">
                <a:solidFill>
                  <a:srgbClr val="000000"/>
                </a:solidFill>
                <a:latin typeface="TT Norms Bold"/>
              </a:rPr>
              <a:t>Balance = Income - Outcome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302327" y="1304355"/>
            <a:ext cx="3839145" cy="7678291"/>
            <a:chOff x="0" y="0"/>
            <a:chExt cx="3175000" cy="6350000"/>
          </a:xfrm>
        </p:grpSpPr>
        <p:sp>
          <p:nvSpPr>
            <p:cNvPr name="Freeform 3" id="3"/>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0" t="-2229" r="0" b="-2229"/>
              </a:stretch>
            </a:blipFill>
          </p:spPr>
        </p:sp>
        <p:sp>
          <p:nvSpPr>
            <p:cNvPr name="Freeform 4" id="4"/>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TextBox 5" id="5"/>
          <p:cNvSpPr txBox="true"/>
          <p:nvPr/>
        </p:nvSpPr>
        <p:spPr>
          <a:xfrm rot="0">
            <a:off x="6910484" y="2367600"/>
            <a:ext cx="9906563" cy="1263011"/>
          </a:xfrm>
          <a:prstGeom prst="rect">
            <a:avLst/>
          </a:prstGeom>
        </p:spPr>
        <p:txBody>
          <a:bodyPr anchor="t" rtlCol="false" tIns="0" lIns="0" bIns="0" rIns="0">
            <a:spAutoFit/>
          </a:bodyPr>
          <a:lstStyle/>
          <a:p>
            <a:pPr>
              <a:lnSpc>
                <a:spcPts val="9599"/>
              </a:lnSpc>
            </a:pPr>
            <a:r>
              <a:rPr lang="en-US" sz="9599" spc="-479">
                <a:solidFill>
                  <a:srgbClr val="545454"/>
                </a:solidFill>
                <a:latin typeface="TT Norms Bold"/>
              </a:rPr>
              <a:t>Years Statictisc</a:t>
            </a:r>
          </a:p>
        </p:txBody>
      </p:sp>
      <p:sp>
        <p:nvSpPr>
          <p:cNvPr name="TextBox 6" id="6"/>
          <p:cNvSpPr txBox="true"/>
          <p:nvPr/>
        </p:nvSpPr>
        <p:spPr>
          <a:xfrm rot="0">
            <a:off x="7003025" y="1764350"/>
            <a:ext cx="8095791" cy="412750"/>
          </a:xfrm>
          <a:prstGeom prst="rect">
            <a:avLst/>
          </a:prstGeom>
        </p:spPr>
        <p:txBody>
          <a:bodyPr anchor="t" rtlCol="false" tIns="0" lIns="0" bIns="0" rIns="0">
            <a:spAutoFit/>
          </a:bodyPr>
          <a:lstStyle/>
          <a:p>
            <a:pPr>
              <a:lnSpc>
                <a:spcPts val="3499"/>
              </a:lnSpc>
            </a:pPr>
            <a:r>
              <a:rPr lang="en-US" sz="2499" spc="359">
                <a:solidFill>
                  <a:srgbClr val="2E2E2E"/>
                </a:solidFill>
                <a:latin typeface="TT Norms Bold"/>
              </a:rPr>
              <a:t>FUNCTION</a:t>
            </a:r>
          </a:p>
        </p:txBody>
      </p:sp>
      <p:sp>
        <p:nvSpPr>
          <p:cNvPr name="TextBox 7" id="7"/>
          <p:cNvSpPr txBox="true"/>
          <p:nvPr/>
        </p:nvSpPr>
        <p:spPr>
          <a:xfrm rot="0">
            <a:off x="1028700" y="9420225"/>
            <a:ext cx="4312873" cy="306705"/>
          </a:xfrm>
          <a:prstGeom prst="rect">
            <a:avLst/>
          </a:prstGeom>
        </p:spPr>
        <p:txBody>
          <a:bodyPr anchor="t" rtlCol="false" tIns="0" lIns="0" bIns="0" rIns="0">
            <a:spAutoFit/>
          </a:bodyPr>
          <a:lstStyle/>
          <a:p>
            <a:pPr>
              <a:lnSpc>
                <a:spcPts val="2519"/>
              </a:lnSpc>
            </a:pPr>
            <a:r>
              <a:rPr lang="en-US" sz="1799">
                <a:solidFill>
                  <a:srgbClr val="000000"/>
                </a:solidFill>
                <a:latin typeface="TT Fors Bold"/>
              </a:rPr>
              <a:t>Group 5 - IT0601</a:t>
            </a:r>
          </a:p>
        </p:txBody>
      </p:sp>
      <p:sp>
        <p:nvSpPr>
          <p:cNvPr name="TextBox 8" id="8"/>
          <p:cNvSpPr txBox="true"/>
          <p:nvPr/>
        </p:nvSpPr>
        <p:spPr>
          <a:xfrm rot="0">
            <a:off x="12946427" y="9420225"/>
            <a:ext cx="4312873" cy="306705"/>
          </a:xfrm>
          <a:prstGeom prst="rect">
            <a:avLst/>
          </a:prstGeom>
        </p:spPr>
        <p:txBody>
          <a:bodyPr anchor="t" rtlCol="false" tIns="0" lIns="0" bIns="0" rIns="0">
            <a:spAutoFit/>
          </a:bodyPr>
          <a:lstStyle/>
          <a:p>
            <a:pPr algn="r">
              <a:lnSpc>
                <a:spcPts val="2519"/>
              </a:lnSpc>
            </a:pPr>
            <a:r>
              <a:rPr lang="en-US" sz="1799">
                <a:solidFill>
                  <a:srgbClr val="000000"/>
                </a:solidFill>
                <a:latin typeface="TT Fors Bold"/>
              </a:rPr>
              <a:t>BH00317-TranCongHoang</a:t>
            </a:r>
          </a:p>
        </p:txBody>
      </p:sp>
      <p:sp>
        <p:nvSpPr>
          <p:cNvPr name="TextBox 9" id="9"/>
          <p:cNvSpPr txBox="true"/>
          <p:nvPr/>
        </p:nvSpPr>
        <p:spPr>
          <a:xfrm rot="0">
            <a:off x="6910484" y="3554411"/>
            <a:ext cx="8853732" cy="4930139"/>
          </a:xfrm>
          <a:prstGeom prst="rect">
            <a:avLst/>
          </a:prstGeom>
        </p:spPr>
        <p:txBody>
          <a:bodyPr anchor="t" rtlCol="false" tIns="0" lIns="0" bIns="0" rIns="0">
            <a:spAutoFit/>
          </a:bodyPr>
          <a:lstStyle/>
          <a:p>
            <a:pPr marL="561344" indent="-280672" lvl="1">
              <a:lnSpc>
                <a:spcPts val="3900"/>
              </a:lnSpc>
              <a:buFont typeface="Arial"/>
              <a:buChar char="•"/>
            </a:pPr>
            <a:r>
              <a:rPr lang="en-US" sz="2600" spc="-13">
                <a:solidFill>
                  <a:srgbClr val="000000"/>
                </a:solidFill>
                <a:latin typeface="TT Fors"/>
              </a:rPr>
              <a:t>Helps users have an overview of their income, spending and account balance in each month throughout the year.</a:t>
            </a:r>
          </a:p>
          <a:p>
            <a:pPr marL="561344" indent="-280672" lvl="1">
              <a:lnSpc>
                <a:spcPts val="3900"/>
              </a:lnSpc>
              <a:buFont typeface="Arial"/>
              <a:buChar char="•"/>
            </a:pPr>
            <a:r>
              <a:rPr lang="en-US" sz="2600" spc="-13">
                <a:solidFill>
                  <a:srgbClr val="000000"/>
                </a:solidFill>
                <a:latin typeface="TT Fors"/>
              </a:rPr>
              <a:t>Users can create detailed expense reports and statistical charts to better understand their income, expenses and financial allocation.</a:t>
            </a:r>
          </a:p>
          <a:p>
            <a:pPr marL="561344" indent="-280672" lvl="1">
              <a:lnSpc>
                <a:spcPts val="3900"/>
              </a:lnSpc>
              <a:buFont typeface="Arial"/>
              <a:buChar char="•"/>
            </a:pPr>
            <a:r>
              <a:rPr lang="en-US" sz="2600" spc="-13">
                <a:solidFill>
                  <a:srgbClr val="000000"/>
                </a:solidFill>
                <a:latin typeface="TT Fors"/>
              </a:rPr>
              <a:t>This function allows users to monitor and manage personal financial situation easily and conveniently.</a:t>
            </a:r>
          </a:p>
          <a:p>
            <a:pPr marL="561344" indent="-280672" lvl="1">
              <a:lnSpc>
                <a:spcPts val="3900"/>
              </a:lnSpc>
              <a:buFont typeface="Arial"/>
              <a:buChar char="•"/>
            </a:pPr>
            <a:r>
              <a:rPr lang="en-US" sz="2600" spc="-13">
                <a:solidFill>
                  <a:srgbClr val="000000"/>
                </a:solidFill>
                <a:latin typeface="TT Fors"/>
              </a:rPr>
              <a:t>Helps people have reliable control over their personal finances.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3076935" y="3325093"/>
            <a:ext cx="12134130" cy="3636815"/>
            <a:chOff x="0" y="0"/>
            <a:chExt cx="16178840" cy="4849086"/>
          </a:xfrm>
        </p:grpSpPr>
        <p:sp>
          <p:nvSpPr>
            <p:cNvPr name="TextBox 3" id="3"/>
            <p:cNvSpPr txBox="true"/>
            <p:nvPr/>
          </p:nvSpPr>
          <p:spPr>
            <a:xfrm rot="0">
              <a:off x="2190218" y="1706033"/>
              <a:ext cx="11798404" cy="2046393"/>
            </a:xfrm>
            <a:prstGeom prst="rect">
              <a:avLst/>
            </a:prstGeom>
          </p:spPr>
          <p:txBody>
            <a:bodyPr anchor="t" rtlCol="false" tIns="0" lIns="0" bIns="0" rIns="0">
              <a:spAutoFit/>
            </a:bodyPr>
            <a:lstStyle/>
            <a:p>
              <a:pPr algn="ctr">
                <a:lnSpc>
                  <a:spcPts val="3079"/>
                </a:lnSpc>
                <a:spcBef>
                  <a:spcPct val="0"/>
                </a:spcBef>
              </a:pPr>
              <a:r>
                <a:rPr lang="en-US" sz="2199">
                  <a:solidFill>
                    <a:srgbClr val="545454"/>
                  </a:solidFill>
                  <a:latin typeface="TT Fors"/>
                </a:rPr>
                <a:t>The information contained in this document is confidential, privileged, and only for the information of the intended recipient and may not be used, published, or redistributed without the prior written consent of Studio Shodwe.</a:t>
              </a:r>
            </a:p>
          </p:txBody>
        </p:sp>
        <p:sp>
          <p:nvSpPr>
            <p:cNvPr name="TextBox 4" id="4"/>
            <p:cNvSpPr txBox="true"/>
            <p:nvPr/>
          </p:nvSpPr>
          <p:spPr>
            <a:xfrm rot="0">
              <a:off x="0" y="95250"/>
              <a:ext cx="16178840" cy="912283"/>
            </a:xfrm>
            <a:prstGeom prst="rect">
              <a:avLst/>
            </a:prstGeom>
          </p:spPr>
          <p:txBody>
            <a:bodyPr anchor="t" rtlCol="false" tIns="0" lIns="0" bIns="0" rIns="0">
              <a:spAutoFit/>
            </a:bodyPr>
            <a:lstStyle/>
            <a:p>
              <a:pPr algn="ctr">
                <a:lnSpc>
                  <a:spcPts val="5000"/>
                </a:lnSpc>
              </a:pPr>
              <a:r>
                <a:rPr lang="en-US" sz="5000" spc="-250">
                  <a:solidFill>
                    <a:srgbClr val="000000"/>
                  </a:solidFill>
                  <a:latin typeface="TT Norms Bold"/>
                </a:rPr>
                <a:t>Disclaimer</a:t>
              </a:r>
            </a:p>
          </p:txBody>
        </p:sp>
        <p:sp>
          <p:nvSpPr>
            <p:cNvPr name="TextBox 5" id="5"/>
            <p:cNvSpPr txBox="true"/>
            <p:nvPr/>
          </p:nvSpPr>
          <p:spPr>
            <a:xfrm rot="0">
              <a:off x="2262874" y="4452846"/>
              <a:ext cx="6167856" cy="396240"/>
            </a:xfrm>
            <a:prstGeom prst="rect">
              <a:avLst/>
            </a:prstGeom>
          </p:spPr>
          <p:txBody>
            <a:bodyPr anchor="t" rtlCol="false" tIns="0" lIns="0" bIns="0" rIns="0">
              <a:spAutoFit/>
            </a:bodyPr>
            <a:lstStyle/>
            <a:p>
              <a:pPr algn="r">
                <a:lnSpc>
                  <a:spcPts val="2519"/>
                </a:lnSpc>
              </a:pPr>
              <a:r>
                <a:rPr lang="en-US" sz="1799">
                  <a:solidFill>
                    <a:srgbClr val="CB6CE6"/>
                  </a:solidFill>
                  <a:latin typeface="TT Fors Bold"/>
                </a:rPr>
                <a:t>NEXT</a:t>
              </a:r>
            </a:p>
          </p:txBody>
        </p:sp>
        <p:sp>
          <p:nvSpPr>
            <p:cNvPr name="AutoShape 6" id="6"/>
            <p:cNvSpPr/>
            <p:nvPr/>
          </p:nvSpPr>
          <p:spPr>
            <a:xfrm rot="0">
              <a:off x="8606285" y="4670016"/>
              <a:ext cx="445447" cy="0"/>
            </a:xfrm>
            <a:prstGeom prst="line">
              <a:avLst/>
            </a:prstGeom>
            <a:ln cap="flat" w="50800">
              <a:solidFill>
                <a:srgbClr val="CB6CE6"/>
              </a:solidFill>
              <a:prstDash val="solid"/>
              <a:headEnd type="none" len="sm" w="sm"/>
              <a:tailEnd type="arrow" len="sm" w="med"/>
            </a:ln>
          </p:spPr>
        </p:sp>
      </p:grpSp>
      <p:grpSp>
        <p:nvGrpSpPr>
          <p:cNvPr name="Group 7" id="7"/>
          <p:cNvGrpSpPr/>
          <p:nvPr/>
        </p:nvGrpSpPr>
        <p:grpSpPr>
          <a:xfrm rot="0">
            <a:off x="12270325" y="561340"/>
            <a:ext cx="5255675" cy="561658"/>
            <a:chOff x="0" y="0"/>
            <a:chExt cx="7007567" cy="748877"/>
          </a:xfrm>
        </p:grpSpPr>
        <p:sp>
          <p:nvSpPr>
            <p:cNvPr name="TextBox 8" id="8"/>
            <p:cNvSpPr txBox="true"/>
            <p:nvPr/>
          </p:nvSpPr>
          <p:spPr>
            <a:xfrm rot="0">
              <a:off x="2463641" y="-38100"/>
              <a:ext cx="4543926" cy="418254"/>
            </a:xfrm>
            <a:prstGeom prst="rect">
              <a:avLst/>
            </a:prstGeom>
          </p:spPr>
          <p:txBody>
            <a:bodyPr anchor="t" rtlCol="false" tIns="0" lIns="0" bIns="0" rIns="0">
              <a:spAutoFit/>
            </a:bodyPr>
            <a:lstStyle/>
            <a:p>
              <a:pPr algn="r">
                <a:lnSpc>
                  <a:spcPts val="2659"/>
                </a:lnSpc>
              </a:pPr>
              <a:r>
                <a:rPr lang="en-US" sz="1899">
                  <a:solidFill>
                    <a:srgbClr val="000000"/>
                  </a:solidFill>
                  <a:latin typeface="TT Fors Bold"/>
                </a:rPr>
                <a:t>STUDIO SHODWE</a:t>
              </a:r>
            </a:p>
          </p:txBody>
        </p:sp>
        <p:sp>
          <p:nvSpPr>
            <p:cNvPr name="TextBox 9" id="9"/>
            <p:cNvSpPr txBox="true"/>
            <p:nvPr/>
          </p:nvSpPr>
          <p:spPr>
            <a:xfrm rot="0">
              <a:off x="0" y="396663"/>
              <a:ext cx="7007567" cy="352213"/>
            </a:xfrm>
            <a:prstGeom prst="rect">
              <a:avLst/>
            </a:prstGeom>
          </p:spPr>
          <p:txBody>
            <a:bodyPr anchor="t" rtlCol="false" tIns="0" lIns="0" bIns="0" rIns="0">
              <a:spAutoFit/>
            </a:bodyPr>
            <a:lstStyle/>
            <a:p>
              <a:pPr algn="r">
                <a:lnSpc>
                  <a:spcPts val="2239"/>
                </a:lnSpc>
              </a:pPr>
              <a:r>
                <a:rPr lang="en-US" sz="1599">
                  <a:solidFill>
                    <a:srgbClr val="545454"/>
                  </a:solidFill>
                  <a:latin typeface="TT Fors"/>
                </a:rPr>
                <a:t>www.reallygreatsite.com</a:t>
              </a:r>
            </a:p>
          </p:txBody>
        </p:sp>
      </p:grpSp>
      <p:grpSp>
        <p:nvGrpSpPr>
          <p:cNvPr name="Group 10" id="10"/>
          <p:cNvGrpSpPr/>
          <p:nvPr/>
        </p:nvGrpSpPr>
        <p:grpSpPr>
          <a:xfrm rot="0">
            <a:off x="762000" y="561340"/>
            <a:ext cx="5255675" cy="561658"/>
            <a:chOff x="0" y="0"/>
            <a:chExt cx="7007567" cy="748877"/>
          </a:xfrm>
        </p:grpSpPr>
        <p:sp>
          <p:nvSpPr>
            <p:cNvPr name="TextBox 11" id="11"/>
            <p:cNvSpPr txBox="true"/>
            <p:nvPr/>
          </p:nvSpPr>
          <p:spPr>
            <a:xfrm rot="0">
              <a:off x="0" y="-38100"/>
              <a:ext cx="4190392" cy="418254"/>
            </a:xfrm>
            <a:prstGeom prst="rect">
              <a:avLst/>
            </a:prstGeom>
          </p:spPr>
          <p:txBody>
            <a:bodyPr anchor="t" rtlCol="false" tIns="0" lIns="0" bIns="0" rIns="0">
              <a:spAutoFit/>
            </a:bodyPr>
            <a:lstStyle/>
            <a:p>
              <a:pPr>
                <a:lnSpc>
                  <a:spcPts val="2659"/>
                </a:lnSpc>
              </a:pPr>
              <a:r>
                <a:rPr lang="en-US" sz="1899">
                  <a:solidFill>
                    <a:srgbClr val="000000"/>
                  </a:solidFill>
                  <a:latin typeface="TT Fors Bold"/>
                </a:rPr>
                <a:t>Shawn Garcia</a:t>
              </a:r>
            </a:p>
          </p:txBody>
        </p:sp>
        <p:sp>
          <p:nvSpPr>
            <p:cNvPr name="TextBox 12" id="12"/>
            <p:cNvSpPr txBox="true"/>
            <p:nvPr/>
          </p:nvSpPr>
          <p:spPr>
            <a:xfrm rot="0">
              <a:off x="0" y="396663"/>
              <a:ext cx="7007567" cy="352213"/>
            </a:xfrm>
            <a:prstGeom prst="rect">
              <a:avLst/>
            </a:prstGeom>
          </p:spPr>
          <p:txBody>
            <a:bodyPr anchor="t" rtlCol="false" tIns="0" lIns="0" bIns="0" rIns="0">
              <a:spAutoFit/>
            </a:bodyPr>
            <a:lstStyle/>
            <a:p>
              <a:pPr algn="just">
                <a:lnSpc>
                  <a:spcPts val="2239"/>
                </a:lnSpc>
              </a:pPr>
              <a:r>
                <a:rPr lang="en-US" sz="1599">
                  <a:solidFill>
                    <a:srgbClr val="545454"/>
                  </a:solidFill>
                  <a:latin typeface="TT Fors"/>
                </a:rPr>
                <a:t>Founder and CEO</a:t>
              </a:r>
            </a:p>
          </p:txBody>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3076935" y="3734198"/>
            <a:ext cx="12134130" cy="2772885"/>
            <a:chOff x="0" y="0"/>
            <a:chExt cx="16178840" cy="3697180"/>
          </a:xfrm>
        </p:grpSpPr>
        <p:sp>
          <p:nvSpPr>
            <p:cNvPr name="TextBox 3" id="3"/>
            <p:cNvSpPr txBox="true"/>
            <p:nvPr/>
          </p:nvSpPr>
          <p:spPr>
            <a:xfrm rot="0">
              <a:off x="2190218" y="1991147"/>
              <a:ext cx="11798404" cy="1706034"/>
            </a:xfrm>
            <a:prstGeom prst="rect">
              <a:avLst/>
            </a:prstGeom>
          </p:spPr>
          <p:txBody>
            <a:bodyPr anchor="t" rtlCol="false" tIns="0" lIns="0" bIns="0" rIns="0">
              <a:spAutoFit/>
            </a:bodyPr>
            <a:lstStyle/>
            <a:p>
              <a:pPr algn="ctr">
                <a:lnSpc>
                  <a:spcPts val="3499"/>
                </a:lnSpc>
              </a:pPr>
              <a:r>
                <a:rPr lang="en-US" sz="2499">
                  <a:solidFill>
                    <a:srgbClr val="000000"/>
                  </a:solidFill>
                  <a:latin typeface="TT Fors"/>
                </a:rPr>
                <a:t>www.reallygreatsite.com</a:t>
              </a:r>
            </a:p>
            <a:p>
              <a:pPr algn="ctr">
                <a:lnSpc>
                  <a:spcPts val="3499"/>
                </a:lnSpc>
              </a:pPr>
              <a:r>
                <a:rPr lang="en-US" sz="2499">
                  <a:solidFill>
                    <a:srgbClr val="000000"/>
                  </a:solidFill>
                  <a:latin typeface="TT Fors"/>
                </a:rPr>
                <a:t>hello@reallygreatsite.com</a:t>
              </a:r>
            </a:p>
            <a:p>
              <a:pPr algn="ctr">
                <a:lnSpc>
                  <a:spcPts val="3499"/>
                </a:lnSpc>
                <a:spcBef>
                  <a:spcPct val="0"/>
                </a:spcBef>
              </a:pPr>
              <a:r>
                <a:rPr lang="en-US" sz="2499">
                  <a:solidFill>
                    <a:srgbClr val="000000"/>
                  </a:solidFill>
                  <a:latin typeface="TT Fors"/>
                </a:rPr>
                <a:t>123-456-7890</a:t>
              </a:r>
            </a:p>
          </p:txBody>
        </p:sp>
        <p:sp>
          <p:nvSpPr>
            <p:cNvPr name="TextBox 4" id="4"/>
            <p:cNvSpPr txBox="true"/>
            <p:nvPr/>
          </p:nvSpPr>
          <p:spPr>
            <a:xfrm rot="0">
              <a:off x="0" y="161925"/>
              <a:ext cx="16178840" cy="1516167"/>
            </a:xfrm>
            <a:prstGeom prst="rect">
              <a:avLst/>
            </a:prstGeom>
          </p:spPr>
          <p:txBody>
            <a:bodyPr anchor="t" rtlCol="false" tIns="0" lIns="0" bIns="0" rIns="0">
              <a:spAutoFit/>
            </a:bodyPr>
            <a:lstStyle/>
            <a:p>
              <a:pPr algn="ctr">
                <a:lnSpc>
                  <a:spcPts val="8299"/>
                </a:lnSpc>
              </a:pPr>
              <a:r>
                <a:rPr lang="en-US" sz="8299" spc="-414">
                  <a:solidFill>
                    <a:srgbClr val="000000"/>
                  </a:solidFill>
                  <a:latin typeface="TT Norms Bold"/>
                </a:rPr>
                <a:t>Thank You</a:t>
              </a:r>
            </a:p>
          </p:txBody>
        </p:sp>
      </p:grpSp>
      <p:sp>
        <p:nvSpPr>
          <p:cNvPr name="TextBox 5" id="5"/>
          <p:cNvSpPr txBox="true"/>
          <p:nvPr/>
        </p:nvSpPr>
        <p:spPr>
          <a:xfrm rot="0">
            <a:off x="14118056" y="681355"/>
            <a:ext cx="3407944" cy="656590"/>
          </a:xfrm>
          <a:prstGeom prst="rect">
            <a:avLst/>
          </a:prstGeom>
        </p:spPr>
        <p:txBody>
          <a:bodyPr anchor="t" rtlCol="false" tIns="0" lIns="0" bIns="0" rIns="0">
            <a:spAutoFit/>
          </a:bodyPr>
          <a:lstStyle/>
          <a:p>
            <a:pPr algn="r">
              <a:lnSpc>
                <a:spcPts val="2659"/>
              </a:lnSpc>
            </a:pPr>
            <a:r>
              <a:rPr lang="en-US" sz="1899">
                <a:solidFill>
                  <a:srgbClr val="000000"/>
                </a:solidFill>
                <a:latin typeface="TT Fors Bold"/>
              </a:rPr>
              <a:t>ASM 2 - APPLOCATION DEVELOPMENT</a:t>
            </a:r>
          </a:p>
        </p:txBody>
      </p:sp>
      <p:sp>
        <p:nvSpPr>
          <p:cNvPr name="TextBox 6" id="6"/>
          <p:cNvSpPr txBox="true"/>
          <p:nvPr/>
        </p:nvSpPr>
        <p:spPr>
          <a:xfrm rot="0">
            <a:off x="1028700" y="681355"/>
            <a:ext cx="3142794" cy="323215"/>
          </a:xfrm>
          <a:prstGeom prst="rect">
            <a:avLst/>
          </a:prstGeom>
        </p:spPr>
        <p:txBody>
          <a:bodyPr anchor="t" rtlCol="false" tIns="0" lIns="0" bIns="0" rIns="0">
            <a:spAutoFit/>
          </a:bodyPr>
          <a:lstStyle/>
          <a:p>
            <a:pPr>
              <a:lnSpc>
                <a:spcPts val="2659"/>
              </a:lnSpc>
            </a:pPr>
            <a:r>
              <a:rPr lang="en-US" sz="1899">
                <a:solidFill>
                  <a:srgbClr val="000000"/>
                </a:solidFill>
                <a:latin typeface="TT Fors Bold"/>
              </a:rPr>
              <a:t>Group 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7421064" y="2101658"/>
            <a:ext cx="3445873" cy="6083684"/>
          </a:xfrm>
          <a:custGeom>
            <a:avLst/>
            <a:gdLst/>
            <a:ahLst/>
            <a:cxnLst/>
            <a:rect r="r" b="b" t="t" l="l"/>
            <a:pathLst>
              <a:path h="6083684" w="3445873">
                <a:moveTo>
                  <a:pt x="0" y="0"/>
                </a:moveTo>
                <a:lnTo>
                  <a:pt x="3445872" y="0"/>
                </a:lnTo>
                <a:lnTo>
                  <a:pt x="3445872" y="6083684"/>
                </a:lnTo>
                <a:lnTo>
                  <a:pt x="0" y="6083684"/>
                </a:lnTo>
                <a:lnTo>
                  <a:pt x="0" y="0"/>
                </a:lnTo>
                <a:close/>
              </a:path>
            </a:pathLst>
          </a:custGeom>
          <a:blipFill>
            <a:blip r:embed="rId2"/>
            <a:stretch>
              <a:fillRect l="0" t="0" r="0" b="0"/>
            </a:stretch>
          </a:blipFill>
        </p:spPr>
      </p:sp>
      <p:sp>
        <p:nvSpPr>
          <p:cNvPr name="TextBox 3" id="3"/>
          <p:cNvSpPr txBox="true"/>
          <p:nvPr/>
        </p:nvSpPr>
        <p:spPr>
          <a:xfrm rot="0">
            <a:off x="1028700" y="1635987"/>
            <a:ext cx="5227460" cy="1995745"/>
          </a:xfrm>
          <a:prstGeom prst="rect">
            <a:avLst/>
          </a:prstGeom>
        </p:spPr>
        <p:txBody>
          <a:bodyPr anchor="t" rtlCol="false" tIns="0" lIns="0" bIns="0" rIns="0">
            <a:spAutoFit/>
          </a:bodyPr>
          <a:lstStyle/>
          <a:p>
            <a:pPr>
              <a:lnSpc>
                <a:spcPts val="7700"/>
              </a:lnSpc>
            </a:pPr>
            <a:r>
              <a:rPr lang="en-US" sz="7700" spc="-385">
                <a:solidFill>
                  <a:srgbClr val="000000"/>
                </a:solidFill>
                <a:latin typeface="TT Norms Bold"/>
              </a:rPr>
              <a:t>Login Activity</a:t>
            </a:r>
          </a:p>
        </p:txBody>
      </p:sp>
      <p:sp>
        <p:nvSpPr>
          <p:cNvPr name="TextBox 4" id="4"/>
          <p:cNvSpPr txBox="true"/>
          <p:nvPr/>
        </p:nvSpPr>
        <p:spPr>
          <a:xfrm rot="0">
            <a:off x="11254476" y="4226192"/>
            <a:ext cx="6452728" cy="3174708"/>
          </a:xfrm>
          <a:prstGeom prst="rect">
            <a:avLst/>
          </a:prstGeom>
        </p:spPr>
        <p:txBody>
          <a:bodyPr anchor="t" rtlCol="false" tIns="0" lIns="0" bIns="0" rIns="0">
            <a:spAutoFit/>
          </a:bodyPr>
          <a:lstStyle/>
          <a:p>
            <a:pPr>
              <a:lnSpc>
                <a:spcPts val="3600"/>
              </a:lnSpc>
            </a:pPr>
            <a:r>
              <a:rPr lang="en-US" sz="2400" spc="-12">
                <a:solidFill>
                  <a:srgbClr val="545454"/>
                </a:solidFill>
                <a:latin typeface="TT Fors"/>
              </a:rPr>
              <a:t>If user don’t have any account to login, they can press register button to go to register activity and create new account</a:t>
            </a:r>
          </a:p>
          <a:p>
            <a:pPr>
              <a:lnSpc>
                <a:spcPts val="3600"/>
              </a:lnSpc>
            </a:pPr>
          </a:p>
          <a:p>
            <a:pPr>
              <a:lnSpc>
                <a:spcPts val="3600"/>
              </a:lnSpc>
            </a:pPr>
            <a:r>
              <a:rPr lang="en-US" sz="2400" spc="-12">
                <a:solidFill>
                  <a:srgbClr val="545454"/>
                </a:solidFill>
                <a:latin typeface="TT Fors"/>
              </a:rPr>
              <a:t>If user forgot their password or username, they can press forgot password button to go to restore activity to get their account back</a:t>
            </a:r>
          </a:p>
        </p:txBody>
      </p:sp>
      <p:sp>
        <p:nvSpPr>
          <p:cNvPr name="TextBox 5" id="5"/>
          <p:cNvSpPr txBox="true"/>
          <p:nvPr/>
        </p:nvSpPr>
        <p:spPr>
          <a:xfrm rot="0">
            <a:off x="1028700" y="4226192"/>
            <a:ext cx="5563654" cy="3631776"/>
          </a:xfrm>
          <a:prstGeom prst="rect">
            <a:avLst/>
          </a:prstGeom>
        </p:spPr>
        <p:txBody>
          <a:bodyPr anchor="t" rtlCol="false" tIns="0" lIns="0" bIns="0" rIns="0">
            <a:spAutoFit/>
          </a:bodyPr>
          <a:lstStyle/>
          <a:p>
            <a:pPr>
              <a:lnSpc>
                <a:spcPts val="3600"/>
              </a:lnSpc>
            </a:pPr>
            <a:r>
              <a:rPr lang="en-US" sz="2400" spc="-12">
                <a:solidFill>
                  <a:srgbClr val="545454"/>
                </a:solidFill>
                <a:latin typeface="TT Fors"/>
              </a:rPr>
              <a:t>When start Campus Expenses app, it will return Login activity, require user input username and password.</a:t>
            </a:r>
          </a:p>
          <a:p>
            <a:pPr>
              <a:lnSpc>
                <a:spcPts val="3600"/>
              </a:lnSpc>
            </a:pPr>
          </a:p>
          <a:p>
            <a:pPr>
              <a:lnSpc>
                <a:spcPts val="3600"/>
              </a:lnSpc>
            </a:pPr>
            <a:r>
              <a:rPr lang="en-US" sz="2400" spc="-12">
                <a:solidFill>
                  <a:srgbClr val="545454"/>
                </a:solidFill>
                <a:latin typeface="TT Fors"/>
              </a:rPr>
              <a:t>If user enter valid username and password, it will allow user to enter the main menu, if not, it displays error and required user to input again.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7435548" y="2103666"/>
            <a:ext cx="3416904" cy="6079669"/>
          </a:xfrm>
          <a:custGeom>
            <a:avLst/>
            <a:gdLst/>
            <a:ahLst/>
            <a:cxnLst/>
            <a:rect r="r" b="b" t="t" l="l"/>
            <a:pathLst>
              <a:path h="6079669" w="3416904">
                <a:moveTo>
                  <a:pt x="0" y="0"/>
                </a:moveTo>
                <a:lnTo>
                  <a:pt x="3416904" y="0"/>
                </a:lnTo>
                <a:lnTo>
                  <a:pt x="3416904" y="6079668"/>
                </a:lnTo>
                <a:lnTo>
                  <a:pt x="0" y="6079668"/>
                </a:lnTo>
                <a:lnTo>
                  <a:pt x="0" y="0"/>
                </a:lnTo>
                <a:close/>
              </a:path>
            </a:pathLst>
          </a:custGeom>
          <a:blipFill>
            <a:blip r:embed="rId2"/>
            <a:stretch>
              <a:fillRect l="0" t="0" r="0" b="0"/>
            </a:stretch>
          </a:blipFill>
        </p:spPr>
      </p:sp>
      <p:sp>
        <p:nvSpPr>
          <p:cNvPr name="TextBox 3" id="3"/>
          <p:cNvSpPr txBox="true"/>
          <p:nvPr/>
        </p:nvSpPr>
        <p:spPr>
          <a:xfrm rot="0">
            <a:off x="1028700" y="1635987"/>
            <a:ext cx="5227460" cy="1995745"/>
          </a:xfrm>
          <a:prstGeom prst="rect">
            <a:avLst/>
          </a:prstGeom>
        </p:spPr>
        <p:txBody>
          <a:bodyPr anchor="t" rtlCol="false" tIns="0" lIns="0" bIns="0" rIns="0">
            <a:spAutoFit/>
          </a:bodyPr>
          <a:lstStyle/>
          <a:p>
            <a:pPr>
              <a:lnSpc>
                <a:spcPts val="7700"/>
              </a:lnSpc>
            </a:pPr>
            <a:r>
              <a:rPr lang="en-US" sz="7700" spc="-385">
                <a:solidFill>
                  <a:srgbClr val="000000"/>
                </a:solidFill>
                <a:latin typeface="TT Norms Bold"/>
              </a:rPr>
              <a:t>Register Activity</a:t>
            </a:r>
          </a:p>
        </p:txBody>
      </p:sp>
      <p:sp>
        <p:nvSpPr>
          <p:cNvPr name="TextBox 4" id="4"/>
          <p:cNvSpPr txBox="true"/>
          <p:nvPr/>
        </p:nvSpPr>
        <p:spPr>
          <a:xfrm rot="0">
            <a:off x="11268685" y="3565057"/>
            <a:ext cx="6452728" cy="4088844"/>
          </a:xfrm>
          <a:prstGeom prst="rect">
            <a:avLst/>
          </a:prstGeom>
        </p:spPr>
        <p:txBody>
          <a:bodyPr anchor="t" rtlCol="false" tIns="0" lIns="0" bIns="0" rIns="0">
            <a:spAutoFit/>
          </a:bodyPr>
          <a:lstStyle/>
          <a:p>
            <a:pPr>
              <a:lnSpc>
                <a:spcPts val="3600"/>
              </a:lnSpc>
            </a:pPr>
          </a:p>
          <a:p>
            <a:pPr>
              <a:lnSpc>
                <a:spcPts val="3600"/>
              </a:lnSpc>
            </a:pPr>
            <a:r>
              <a:rPr lang="en-US" sz="2400" spc="-12">
                <a:solidFill>
                  <a:srgbClr val="545454"/>
                </a:solidFill>
                <a:latin typeface="TT Fors"/>
              </a:rPr>
              <a:t>When press register, it will validate the phone number, email, password and repassword and compare it to the database to find if the username is exitst or not. If it exist it will allow to add new account, send succesfully created new account notification and return back to the login activity.</a:t>
            </a:r>
          </a:p>
          <a:p>
            <a:pPr>
              <a:lnSpc>
                <a:spcPts val="3600"/>
              </a:lnSpc>
            </a:pPr>
          </a:p>
        </p:txBody>
      </p:sp>
      <p:sp>
        <p:nvSpPr>
          <p:cNvPr name="TextBox 5" id="5"/>
          <p:cNvSpPr txBox="true"/>
          <p:nvPr/>
        </p:nvSpPr>
        <p:spPr>
          <a:xfrm rot="0">
            <a:off x="1028700" y="4808748"/>
            <a:ext cx="5563654" cy="2260573"/>
          </a:xfrm>
          <a:prstGeom prst="rect">
            <a:avLst/>
          </a:prstGeom>
        </p:spPr>
        <p:txBody>
          <a:bodyPr anchor="t" rtlCol="false" tIns="0" lIns="0" bIns="0" rIns="0">
            <a:spAutoFit/>
          </a:bodyPr>
          <a:lstStyle/>
          <a:p>
            <a:pPr>
              <a:lnSpc>
                <a:spcPts val="3600"/>
              </a:lnSpc>
            </a:pPr>
            <a:r>
              <a:rPr lang="en-US" sz="2400" spc="-12">
                <a:solidFill>
                  <a:srgbClr val="545454"/>
                </a:solidFill>
                <a:latin typeface="TT Fors"/>
              </a:rPr>
              <a:t>To register a new account user will have to input the required input and press register.</a:t>
            </a:r>
          </a:p>
          <a:p>
            <a:pPr>
              <a:lnSpc>
                <a:spcPts val="3600"/>
              </a:lnSpc>
            </a:pPr>
          </a:p>
          <a:p>
            <a:pPr>
              <a:lnSpc>
                <a:spcPts val="36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3961400" y="1367131"/>
            <a:ext cx="4034811" cy="8739663"/>
          </a:xfrm>
          <a:custGeom>
            <a:avLst/>
            <a:gdLst/>
            <a:ahLst/>
            <a:cxnLst/>
            <a:rect r="r" b="b" t="t" l="l"/>
            <a:pathLst>
              <a:path h="8739663" w="4034811">
                <a:moveTo>
                  <a:pt x="0" y="0"/>
                </a:moveTo>
                <a:lnTo>
                  <a:pt x="4034811" y="0"/>
                </a:lnTo>
                <a:lnTo>
                  <a:pt x="4034811" y="8739663"/>
                </a:lnTo>
                <a:lnTo>
                  <a:pt x="0" y="8739663"/>
                </a:lnTo>
                <a:lnTo>
                  <a:pt x="0" y="0"/>
                </a:lnTo>
                <a:close/>
              </a:path>
            </a:pathLst>
          </a:custGeom>
          <a:blipFill>
            <a:blip r:embed="rId2"/>
            <a:stretch>
              <a:fillRect l="0" t="0" r="0" b="0"/>
            </a:stretch>
          </a:blipFill>
        </p:spPr>
      </p:sp>
      <p:sp>
        <p:nvSpPr>
          <p:cNvPr name="Freeform 3" id="3"/>
          <p:cNvSpPr/>
          <p:nvPr/>
        </p:nvSpPr>
        <p:spPr>
          <a:xfrm flipH="false" flipV="false" rot="0">
            <a:off x="9322501" y="1367131"/>
            <a:ext cx="4053432" cy="8728336"/>
          </a:xfrm>
          <a:custGeom>
            <a:avLst/>
            <a:gdLst/>
            <a:ahLst/>
            <a:cxnLst/>
            <a:rect r="r" b="b" t="t" l="l"/>
            <a:pathLst>
              <a:path h="8728336" w="4053432">
                <a:moveTo>
                  <a:pt x="0" y="0"/>
                </a:moveTo>
                <a:lnTo>
                  <a:pt x="4053431" y="0"/>
                </a:lnTo>
                <a:lnTo>
                  <a:pt x="4053431" y="8728336"/>
                </a:lnTo>
                <a:lnTo>
                  <a:pt x="0" y="8728336"/>
                </a:lnTo>
                <a:lnTo>
                  <a:pt x="0" y="0"/>
                </a:lnTo>
                <a:close/>
              </a:path>
            </a:pathLst>
          </a:custGeom>
          <a:blipFill>
            <a:blip r:embed="rId3"/>
            <a:stretch>
              <a:fillRect l="0" t="-295" r="0" b="-295"/>
            </a:stretch>
          </a:blipFill>
        </p:spPr>
      </p:sp>
      <p:sp>
        <p:nvSpPr>
          <p:cNvPr name="TextBox 4" id="4"/>
          <p:cNvSpPr txBox="true"/>
          <p:nvPr/>
        </p:nvSpPr>
        <p:spPr>
          <a:xfrm rot="0">
            <a:off x="336194" y="2467658"/>
            <a:ext cx="3625205" cy="6790642"/>
          </a:xfrm>
          <a:prstGeom prst="rect">
            <a:avLst/>
          </a:prstGeom>
        </p:spPr>
        <p:txBody>
          <a:bodyPr anchor="t" rtlCol="false" tIns="0" lIns="0" bIns="0" rIns="0">
            <a:spAutoFit/>
          </a:bodyPr>
          <a:lstStyle/>
          <a:p>
            <a:pPr>
              <a:lnSpc>
                <a:spcPts val="4124"/>
              </a:lnSpc>
            </a:pPr>
            <a:r>
              <a:rPr lang="en-US" sz="2749" spc="-13">
                <a:solidFill>
                  <a:srgbClr val="545454"/>
                </a:solidFill>
                <a:latin typeface="TT Fors"/>
              </a:rPr>
              <a:t>When press add expense, the app nagivate user to the Add Expense tab. User need to choose expense type, enter money amount, enter date and Note(To be more specific about that expense).</a:t>
            </a:r>
          </a:p>
          <a:p>
            <a:pPr>
              <a:lnSpc>
                <a:spcPts val="4124"/>
              </a:lnSpc>
            </a:pPr>
            <a:r>
              <a:rPr lang="en-US" sz="2749" spc="-13">
                <a:solidFill>
                  <a:srgbClr val="545454"/>
                </a:solidFill>
                <a:latin typeface="TT Fors"/>
              </a:rPr>
              <a:t>After that, User can press save to save the expense.</a:t>
            </a:r>
          </a:p>
        </p:txBody>
      </p:sp>
      <p:sp>
        <p:nvSpPr>
          <p:cNvPr name="TextBox 5" id="5"/>
          <p:cNvSpPr txBox="true"/>
          <p:nvPr/>
        </p:nvSpPr>
        <p:spPr>
          <a:xfrm rot="0">
            <a:off x="336194" y="440663"/>
            <a:ext cx="5963945" cy="1995811"/>
          </a:xfrm>
          <a:prstGeom prst="rect">
            <a:avLst/>
          </a:prstGeom>
        </p:spPr>
        <p:txBody>
          <a:bodyPr anchor="t" rtlCol="false" tIns="0" lIns="0" bIns="0" rIns="0">
            <a:spAutoFit/>
          </a:bodyPr>
          <a:lstStyle/>
          <a:p>
            <a:pPr>
              <a:lnSpc>
                <a:spcPts val="7700"/>
              </a:lnSpc>
            </a:pPr>
            <a:r>
              <a:rPr lang="en-US" sz="7700" spc="-385">
                <a:solidFill>
                  <a:srgbClr val="000000"/>
                </a:solidFill>
                <a:latin typeface="TT Norms Bold"/>
              </a:rPr>
              <a:t>Add expense activity</a:t>
            </a:r>
          </a:p>
        </p:txBody>
      </p:sp>
      <p:sp>
        <p:nvSpPr>
          <p:cNvPr name="TextBox 6" id="6"/>
          <p:cNvSpPr txBox="true"/>
          <p:nvPr/>
        </p:nvSpPr>
        <p:spPr>
          <a:xfrm rot="0">
            <a:off x="13866741" y="2467658"/>
            <a:ext cx="3625205" cy="4171533"/>
          </a:xfrm>
          <a:prstGeom prst="rect">
            <a:avLst/>
          </a:prstGeom>
        </p:spPr>
        <p:txBody>
          <a:bodyPr anchor="t" rtlCol="false" tIns="0" lIns="0" bIns="0" rIns="0">
            <a:spAutoFit/>
          </a:bodyPr>
          <a:lstStyle/>
          <a:p>
            <a:pPr>
              <a:lnSpc>
                <a:spcPts val="4124"/>
              </a:lnSpc>
            </a:pPr>
            <a:r>
              <a:rPr lang="en-US" sz="2749" spc="-13">
                <a:solidFill>
                  <a:srgbClr val="545454"/>
                </a:solidFill>
                <a:latin typeface="TT Fors"/>
              </a:rPr>
              <a:t>After press save button, the application will navigate user to the main activity, which will show every expense have been created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9879329" y="1355804"/>
            <a:ext cx="4053432" cy="8728336"/>
          </a:xfrm>
          <a:custGeom>
            <a:avLst/>
            <a:gdLst/>
            <a:ahLst/>
            <a:cxnLst/>
            <a:rect r="r" b="b" t="t" l="l"/>
            <a:pathLst>
              <a:path h="8728336" w="4053432">
                <a:moveTo>
                  <a:pt x="0" y="0"/>
                </a:moveTo>
                <a:lnTo>
                  <a:pt x="4053431" y="0"/>
                </a:lnTo>
                <a:lnTo>
                  <a:pt x="4053431" y="8728336"/>
                </a:lnTo>
                <a:lnTo>
                  <a:pt x="0" y="8728336"/>
                </a:lnTo>
                <a:lnTo>
                  <a:pt x="0" y="0"/>
                </a:lnTo>
                <a:close/>
              </a:path>
            </a:pathLst>
          </a:custGeom>
          <a:blipFill>
            <a:blip r:embed="rId2"/>
            <a:stretch>
              <a:fillRect l="0" t="-295" r="0" b="-295"/>
            </a:stretch>
          </a:blipFill>
        </p:spPr>
      </p:sp>
      <p:sp>
        <p:nvSpPr>
          <p:cNvPr name="Freeform 3" id="3"/>
          <p:cNvSpPr/>
          <p:nvPr/>
        </p:nvSpPr>
        <p:spPr>
          <a:xfrm flipH="false" flipV="false" rot="0">
            <a:off x="5604965" y="1355804"/>
            <a:ext cx="4034811" cy="8739663"/>
          </a:xfrm>
          <a:custGeom>
            <a:avLst/>
            <a:gdLst/>
            <a:ahLst/>
            <a:cxnLst/>
            <a:rect r="r" b="b" t="t" l="l"/>
            <a:pathLst>
              <a:path h="8739663" w="4034811">
                <a:moveTo>
                  <a:pt x="0" y="0"/>
                </a:moveTo>
                <a:lnTo>
                  <a:pt x="4034811" y="0"/>
                </a:lnTo>
                <a:lnTo>
                  <a:pt x="4034811" y="8739663"/>
                </a:lnTo>
                <a:lnTo>
                  <a:pt x="0" y="8739663"/>
                </a:lnTo>
                <a:lnTo>
                  <a:pt x="0" y="0"/>
                </a:lnTo>
                <a:close/>
              </a:path>
            </a:pathLst>
          </a:custGeom>
          <a:blipFill>
            <a:blip r:embed="rId3"/>
            <a:stretch>
              <a:fillRect l="0" t="0" r="0" b="0"/>
            </a:stretch>
          </a:blipFill>
        </p:spPr>
      </p:sp>
      <p:sp>
        <p:nvSpPr>
          <p:cNvPr name="Freeform 4" id="4"/>
          <p:cNvSpPr/>
          <p:nvPr/>
        </p:nvSpPr>
        <p:spPr>
          <a:xfrm flipH="false" flipV="false" rot="0">
            <a:off x="9879329" y="1355804"/>
            <a:ext cx="4029582" cy="8728336"/>
          </a:xfrm>
          <a:custGeom>
            <a:avLst/>
            <a:gdLst/>
            <a:ahLst/>
            <a:cxnLst/>
            <a:rect r="r" b="b" t="t" l="l"/>
            <a:pathLst>
              <a:path h="8728336" w="4029582">
                <a:moveTo>
                  <a:pt x="0" y="0"/>
                </a:moveTo>
                <a:lnTo>
                  <a:pt x="4029581" y="0"/>
                </a:lnTo>
                <a:lnTo>
                  <a:pt x="4029581" y="8728336"/>
                </a:lnTo>
                <a:lnTo>
                  <a:pt x="0" y="8728336"/>
                </a:lnTo>
                <a:lnTo>
                  <a:pt x="0" y="0"/>
                </a:lnTo>
                <a:close/>
              </a:path>
            </a:pathLst>
          </a:custGeom>
          <a:blipFill>
            <a:blip r:embed="rId4"/>
            <a:stretch>
              <a:fillRect l="0" t="0" r="0" b="0"/>
            </a:stretch>
          </a:blipFill>
        </p:spPr>
      </p:sp>
      <p:sp>
        <p:nvSpPr>
          <p:cNvPr name="TextBox 5" id="5"/>
          <p:cNvSpPr txBox="true"/>
          <p:nvPr/>
        </p:nvSpPr>
        <p:spPr>
          <a:xfrm rot="0">
            <a:off x="336194" y="2350749"/>
            <a:ext cx="4008520" cy="6790642"/>
          </a:xfrm>
          <a:prstGeom prst="rect">
            <a:avLst/>
          </a:prstGeom>
        </p:spPr>
        <p:txBody>
          <a:bodyPr anchor="t" rtlCol="false" tIns="0" lIns="0" bIns="0" rIns="0">
            <a:spAutoFit/>
          </a:bodyPr>
          <a:lstStyle/>
          <a:p>
            <a:pPr>
              <a:lnSpc>
                <a:spcPts val="4124"/>
              </a:lnSpc>
            </a:pPr>
            <a:r>
              <a:rPr lang="en-US" sz="2749" spc="-13">
                <a:solidFill>
                  <a:srgbClr val="545454"/>
                </a:solidFill>
                <a:latin typeface="TT Fors"/>
              </a:rPr>
              <a:t>Similarly to the 'Add Expense' activity, when users initiate the 'Add Income' process, the app guides them to the 'Add Income' tab. Much like adding an expense, users are prompted to choose the income type, enter the amount, specify the date, and provide additional notes for detailed context.</a:t>
            </a:r>
          </a:p>
        </p:txBody>
      </p:sp>
      <p:sp>
        <p:nvSpPr>
          <p:cNvPr name="TextBox 6" id="6"/>
          <p:cNvSpPr txBox="true"/>
          <p:nvPr/>
        </p:nvSpPr>
        <p:spPr>
          <a:xfrm rot="0">
            <a:off x="336194" y="440663"/>
            <a:ext cx="5441278" cy="1995811"/>
          </a:xfrm>
          <a:prstGeom prst="rect">
            <a:avLst/>
          </a:prstGeom>
        </p:spPr>
        <p:txBody>
          <a:bodyPr anchor="t" rtlCol="false" tIns="0" lIns="0" bIns="0" rIns="0">
            <a:spAutoFit/>
          </a:bodyPr>
          <a:lstStyle/>
          <a:p>
            <a:pPr>
              <a:lnSpc>
                <a:spcPts val="7700"/>
              </a:lnSpc>
            </a:pPr>
            <a:r>
              <a:rPr lang="en-US" sz="7700" spc="-385">
                <a:solidFill>
                  <a:srgbClr val="000000"/>
                </a:solidFill>
                <a:latin typeface="TT Norms Bold"/>
              </a:rPr>
              <a:t>Add income activity</a:t>
            </a:r>
          </a:p>
        </p:txBody>
      </p:sp>
      <p:sp>
        <p:nvSpPr>
          <p:cNvPr name="TextBox 7" id="7"/>
          <p:cNvSpPr txBox="true"/>
          <p:nvPr/>
        </p:nvSpPr>
        <p:spPr>
          <a:xfrm rot="0">
            <a:off x="14460681" y="1734309"/>
            <a:ext cx="3221326" cy="4171533"/>
          </a:xfrm>
          <a:prstGeom prst="rect">
            <a:avLst/>
          </a:prstGeom>
        </p:spPr>
        <p:txBody>
          <a:bodyPr anchor="t" rtlCol="false" tIns="0" lIns="0" bIns="0" rIns="0">
            <a:spAutoFit/>
          </a:bodyPr>
          <a:lstStyle/>
          <a:p>
            <a:pPr>
              <a:lnSpc>
                <a:spcPts val="4124"/>
              </a:lnSpc>
            </a:pPr>
            <a:r>
              <a:rPr lang="en-US" sz="2749" spc="-13">
                <a:solidFill>
                  <a:srgbClr val="545454"/>
                </a:solidFill>
                <a:latin typeface="TT Fors"/>
              </a:rPr>
              <a:t>The subsequent step involves pressing 'Save' to store the income record, paralleling the workflow in the 'Add Expense' activity.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8666961" y="269666"/>
            <a:ext cx="4593190" cy="9949148"/>
          </a:xfrm>
          <a:custGeom>
            <a:avLst/>
            <a:gdLst/>
            <a:ahLst/>
            <a:cxnLst/>
            <a:rect r="r" b="b" t="t" l="l"/>
            <a:pathLst>
              <a:path h="9949148" w="4593190">
                <a:moveTo>
                  <a:pt x="0" y="0"/>
                </a:moveTo>
                <a:lnTo>
                  <a:pt x="4593189" y="0"/>
                </a:lnTo>
                <a:lnTo>
                  <a:pt x="4593189" y="9949148"/>
                </a:lnTo>
                <a:lnTo>
                  <a:pt x="0" y="9949148"/>
                </a:lnTo>
                <a:lnTo>
                  <a:pt x="0" y="0"/>
                </a:lnTo>
                <a:close/>
              </a:path>
            </a:pathLst>
          </a:custGeom>
          <a:blipFill>
            <a:blip r:embed="rId2"/>
            <a:stretch>
              <a:fillRect l="0" t="0" r="0" b="0"/>
            </a:stretch>
          </a:blipFill>
        </p:spPr>
      </p:sp>
      <p:sp>
        <p:nvSpPr>
          <p:cNvPr name="Freeform 3" id="3"/>
          <p:cNvSpPr/>
          <p:nvPr/>
        </p:nvSpPr>
        <p:spPr>
          <a:xfrm flipH="false" flipV="false" rot="0">
            <a:off x="13699406" y="269666"/>
            <a:ext cx="4588594" cy="9939194"/>
          </a:xfrm>
          <a:custGeom>
            <a:avLst/>
            <a:gdLst/>
            <a:ahLst/>
            <a:cxnLst/>
            <a:rect r="r" b="b" t="t" l="l"/>
            <a:pathLst>
              <a:path h="9939194" w="4588594">
                <a:moveTo>
                  <a:pt x="0" y="0"/>
                </a:moveTo>
                <a:lnTo>
                  <a:pt x="4588594" y="0"/>
                </a:lnTo>
                <a:lnTo>
                  <a:pt x="4588594" y="9939194"/>
                </a:lnTo>
                <a:lnTo>
                  <a:pt x="0" y="9939194"/>
                </a:lnTo>
                <a:lnTo>
                  <a:pt x="0" y="0"/>
                </a:lnTo>
                <a:close/>
              </a:path>
            </a:pathLst>
          </a:custGeom>
          <a:blipFill>
            <a:blip r:embed="rId3"/>
            <a:stretch>
              <a:fillRect l="0" t="0" r="0" b="0"/>
            </a:stretch>
          </a:blipFill>
        </p:spPr>
      </p:sp>
      <p:sp>
        <p:nvSpPr>
          <p:cNvPr name="Freeform 4" id="4"/>
          <p:cNvSpPr/>
          <p:nvPr/>
        </p:nvSpPr>
        <p:spPr>
          <a:xfrm flipH="false" flipV="false" rot="0">
            <a:off x="12630801" y="1520097"/>
            <a:ext cx="583568" cy="583568"/>
          </a:xfrm>
          <a:custGeom>
            <a:avLst/>
            <a:gdLst/>
            <a:ahLst/>
            <a:cxnLst/>
            <a:rect r="r" b="b" t="t" l="l"/>
            <a:pathLst>
              <a:path h="583568" w="583568">
                <a:moveTo>
                  <a:pt x="0" y="0"/>
                </a:moveTo>
                <a:lnTo>
                  <a:pt x="583568" y="0"/>
                </a:lnTo>
                <a:lnTo>
                  <a:pt x="583568" y="583569"/>
                </a:lnTo>
                <a:lnTo>
                  <a:pt x="0" y="583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079404"/>
            <a:ext cx="5227460" cy="1024261"/>
          </a:xfrm>
          <a:prstGeom prst="rect">
            <a:avLst/>
          </a:prstGeom>
        </p:spPr>
        <p:txBody>
          <a:bodyPr anchor="t" rtlCol="false" tIns="0" lIns="0" bIns="0" rIns="0">
            <a:spAutoFit/>
          </a:bodyPr>
          <a:lstStyle/>
          <a:p>
            <a:pPr>
              <a:lnSpc>
                <a:spcPts val="7700"/>
              </a:lnSpc>
            </a:pPr>
            <a:r>
              <a:rPr lang="en-US" sz="7700" spc="-385">
                <a:solidFill>
                  <a:srgbClr val="000000"/>
                </a:solidFill>
                <a:latin typeface="TT Norms Bold"/>
              </a:rPr>
              <a:t>Edit Activity</a:t>
            </a:r>
          </a:p>
        </p:txBody>
      </p:sp>
      <p:sp>
        <p:nvSpPr>
          <p:cNvPr name="TextBox 6" id="6"/>
          <p:cNvSpPr txBox="true"/>
          <p:nvPr/>
        </p:nvSpPr>
        <p:spPr>
          <a:xfrm rot="0">
            <a:off x="1171246" y="4167771"/>
            <a:ext cx="5563654" cy="2261234"/>
          </a:xfrm>
          <a:prstGeom prst="rect">
            <a:avLst/>
          </a:prstGeom>
        </p:spPr>
        <p:txBody>
          <a:bodyPr anchor="t" rtlCol="false" tIns="0" lIns="0" bIns="0" rIns="0">
            <a:spAutoFit/>
          </a:bodyPr>
          <a:lstStyle/>
          <a:p>
            <a:pPr>
              <a:lnSpc>
                <a:spcPts val="3600"/>
              </a:lnSpc>
            </a:pPr>
            <a:r>
              <a:rPr lang="en-US" sz="2400" spc="-12">
                <a:solidFill>
                  <a:srgbClr val="545454"/>
                </a:solidFill>
                <a:latin typeface="TT Fors"/>
              </a:rPr>
              <a:t>To edit an expense/income check, user will have press into the pencil icon next to the expense/income you need to edit</a:t>
            </a:r>
          </a:p>
          <a:p>
            <a:pPr>
              <a:lnSpc>
                <a:spcPts val="3600"/>
              </a:lnSpc>
            </a:pPr>
          </a:p>
        </p:txBody>
      </p:sp>
      <p:sp>
        <p:nvSpPr>
          <p:cNvPr name="Freeform 7" id="7"/>
          <p:cNvSpPr/>
          <p:nvPr/>
        </p:nvSpPr>
        <p:spPr>
          <a:xfrm flipH="false" flipV="false" rot="0">
            <a:off x="17587377" y="1520097"/>
            <a:ext cx="700623" cy="700623"/>
          </a:xfrm>
          <a:custGeom>
            <a:avLst/>
            <a:gdLst/>
            <a:ahLst/>
            <a:cxnLst/>
            <a:rect r="r" b="b" t="t" l="l"/>
            <a:pathLst>
              <a:path h="700623" w="700623">
                <a:moveTo>
                  <a:pt x="0" y="0"/>
                </a:moveTo>
                <a:lnTo>
                  <a:pt x="700623" y="0"/>
                </a:lnTo>
                <a:lnTo>
                  <a:pt x="700623" y="700623"/>
                </a:lnTo>
                <a:lnTo>
                  <a:pt x="0" y="7006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8197836" y="269666"/>
            <a:ext cx="4588594" cy="9939194"/>
          </a:xfrm>
          <a:custGeom>
            <a:avLst/>
            <a:gdLst/>
            <a:ahLst/>
            <a:cxnLst/>
            <a:rect r="r" b="b" t="t" l="l"/>
            <a:pathLst>
              <a:path h="9939194" w="4588594">
                <a:moveTo>
                  <a:pt x="0" y="0"/>
                </a:moveTo>
                <a:lnTo>
                  <a:pt x="4588594" y="0"/>
                </a:lnTo>
                <a:lnTo>
                  <a:pt x="4588594" y="9939194"/>
                </a:lnTo>
                <a:lnTo>
                  <a:pt x="0" y="9939194"/>
                </a:lnTo>
                <a:lnTo>
                  <a:pt x="0" y="0"/>
                </a:lnTo>
                <a:close/>
              </a:path>
            </a:pathLst>
          </a:custGeom>
          <a:blipFill>
            <a:blip r:embed="rId2"/>
            <a:stretch>
              <a:fillRect l="0" t="0" r="0" b="0"/>
            </a:stretch>
          </a:blipFill>
        </p:spPr>
      </p:sp>
      <p:sp>
        <p:nvSpPr>
          <p:cNvPr name="Freeform 3" id="3"/>
          <p:cNvSpPr/>
          <p:nvPr/>
        </p:nvSpPr>
        <p:spPr>
          <a:xfrm flipH="false" flipV="false" rot="0">
            <a:off x="13042117" y="269666"/>
            <a:ext cx="4588594" cy="9939194"/>
          </a:xfrm>
          <a:custGeom>
            <a:avLst/>
            <a:gdLst/>
            <a:ahLst/>
            <a:cxnLst/>
            <a:rect r="r" b="b" t="t" l="l"/>
            <a:pathLst>
              <a:path h="9939194" w="4588594">
                <a:moveTo>
                  <a:pt x="0" y="0"/>
                </a:moveTo>
                <a:lnTo>
                  <a:pt x="4588594" y="0"/>
                </a:lnTo>
                <a:lnTo>
                  <a:pt x="4588594" y="9939194"/>
                </a:lnTo>
                <a:lnTo>
                  <a:pt x="0" y="9939194"/>
                </a:lnTo>
                <a:lnTo>
                  <a:pt x="0" y="0"/>
                </a:lnTo>
                <a:close/>
              </a:path>
            </a:pathLst>
          </a:custGeom>
          <a:blipFill>
            <a:blip r:embed="rId3"/>
            <a:stretch>
              <a:fillRect l="0" t="0" r="0" b="0"/>
            </a:stretch>
          </a:blipFill>
        </p:spPr>
      </p:sp>
      <p:sp>
        <p:nvSpPr>
          <p:cNvPr name="TextBox 4" id="4"/>
          <p:cNvSpPr txBox="true"/>
          <p:nvPr/>
        </p:nvSpPr>
        <p:spPr>
          <a:xfrm rot="0">
            <a:off x="1028700" y="1079404"/>
            <a:ext cx="5227460" cy="1024261"/>
          </a:xfrm>
          <a:prstGeom prst="rect">
            <a:avLst/>
          </a:prstGeom>
        </p:spPr>
        <p:txBody>
          <a:bodyPr anchor="t" rtlCol="false" tIns="0" lIns="0" bIns="0" rIns="0">
            <a:spAutoFit/>
          </a:bodyPr>
          <a:lstStyle/>
          <a:p>
            <a:pPr>
              <a:lnSpc>
                <a:spcPts val="7700"/>
              </a:lnSpc>
            </a:pPr>
            <a:r>
              <a:rPr lang="en-US" sz="7700" spc="-385">
                <a:solidFill>
                  <a:srgbClr val="000000"/>
                </a:solidFill>
                <a:latin typeface="TT Norms Bold"/>
              </a:rPr>
              <a:t>Edit Activity</a:t>
            </a:r>
          </a:p>
        </p:txBody>
      </p:sp>
      <p:sp>
        <p:nvSpPr>
          <p:cNvPr name="TextBox 5" id="5"/>
          <p:cNvSpPr txBox="true"/>
          <p:nvPr/>
        </p:nvSpPr>
        <p:spPr>
          <a:xfrm rot="0">
            <a:off x="1171246" y="4167771"/>
            <a:ext cx="5563654" cy="3632834"/>
          </a:xfrm>
          <a:prstGeom prst="rect">
            <a:avLst/>
          </a:prstGeom>
        </p:spPr>
        <p:txBody>
          <a:bodyPr anchor="t" rtlCol="false" tIns="0" lIns="0" bIns="0" rIns="0">
            <a:spAutoFit/>
          </a:bodyPr>
          <a:lstStyle/>
          <a:p>
            <a:pPr>
              <a:lnSpc>
                <a:spcPts val="3600"/>
              </a:lnSpc>
            </a:pPr>
            <a:r>
              <a:rPr lang="en-US" sz="2400" spc="-12">
                <a:solidFill>
                  <a:srgbClr val="545454"/>
                </a:solidFill>
                <a:latin typeface="TT Fors"/>
              </a:rPr>
              <a:t>After clicked into the pencil icon, the application will show the edit activity(which apparently look similar to the Add income/expense activity.</a:t>
            </a:r>
          </a:p>
          <a:p>
            <a:pPr>
              <a:lnSpc>
                <a:spcPts val="3600"/>
              </a:lnSpc>
            </a:pPr>
            <a:r>
              <a:rPr lang="en-US" sz="2400" spc="-12">
                <a:solidFill>
                  <a:srgbClr val="545454"/>
                </a:solidFill>
                <a:latin typeface="TT Fors"/>
              </a:rPr>
              <a:t>After done update the income/expense, user need to press save button. After that, the information will be updated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1223178" y="877193"/>
            <a:ext cx="4344194" cy="9409807"/>
          </a:xfrm>
          <a:custGeom>
            <a:avLst/>
            <a:gdLst/>
            <a:ahLst/>
            <a:cxnLst/>
            <a:rect r="r" b="b" t="t" l="l"/>
            <a:pathLst>
              <a:path h="9409807" w="4344194">
                <a:moveTo>
                  <a:pt x="0" y="0"/>
                </a:moveTo>
                <a:lnTo>
                  <a:pt x="4344195" y="0"/>
                </a:lnTo>
                <a:lnTo>
                  <a:pt x="4344195" y="9409807"/>
                </a:lnTo>
                <a:lnTo>
                  <a:pt x="0" y="9409807"/>
                </a:lnTo>
                <a:lnTo>
                  <a:pt x="0" y="0"/>
                </a:lnTo>
                <a:close/>
              </a:path>
            </a:pathLst>
          </a:custGeom>
          <a:blipFill>
            <a:blip r:embed="rId2"/>
            <a:stretch>
              <a:fillRect l="0" t="0" r="0" b="0"/>
            </a:stretch>
          </a:blipFill>
        </p:spPr>
      </p:sp>
      <p:sp>
        <p:nvSpPr>
          <p:cNvPr name="Freeform 3" id="3"/>
          <p:cNvSpPr/>
          <p:nvPr/>
        </p:nvSpPr>
        <p:spPr>
          <a:xfrm flipH="false" flipV="false" rot="0">
            <a:off x="6688044" y="877193"/>
            <a:ext cx="4344194" cy="9409807"/>
          </a:xfrm>
          <a:custGeom>
            <a:avLst/>
            <a:gdLst/>
            <a:ahLst/>
            <a:cxnLst/>
            <a:rect r="r" b="b" t="t" l="l"/>
            <a:pathLst>
              <a:path h="9409807" w="4344194">
                <a:moveTo>
                  <a:pt x="0" y="0"/>
                </a:moveTo>
                <a:lnTo>
                  <a:pt x="4344194" y="0"/>
                </a:lnTo>
                <a:lnTo>
                  <a:pt x="4344194" y="9409807"/>
                </a:lnTo>
                <a:lnTo>
                  <a:pt x="0" y="9409807"/>
                </a:lnTo>
                <a:lnTo>
                  <a:pt x="0" y="0"/>
                </a:lnTo>
                <a:close/>
              </a:path>
            </a:pathLst>
          </a:custGeom>
          <a:blipFill>
            <a:blip r:embed="rId3"/>
            <a:stretch>
              <a:fillRect l="0" t="0" r="0" b="0"/>
            </a:stretch>
          </a:blipFill>
        </p:spPr>
      </p:sp>
      <p:sp>
        <p:nvSpPr>
          <p:cNvPr name="Freeform 4" id="4"/>
          <p:cNvSpPr/>
          <p:nvPr/>
        </p:nvSpPr>
        <p:spPr>
          <a:xfrm flipH="false" flipV="false" rot="0">
            <a:off x="14971926" y="1302985"/>
            <a:ext cx="595447" cy="595447"/>
          </a:xfrm>
          <a:custGeom>
            <a:avLst/>
            <a:gdLst/>
            <a:ahLst/>
            <a:cxnLst/>
            <a:rect r="r" b="b" t="t" l="l"/>
            <a:pathLst>
              <a:path h="595447" w="595447">
                <a:moveTo>
                  <a:pt x="0" y="0"/>
                </a:moveTo>
                <a:lnTo>
                  <a:pt x="595447" y="0"/>
                </a:lnTo>
                <a:lnTo>
                  <a:pt x="595447" y="595447"/>
                </a:lnTo>
                <a:lnTo>
                  <a:pt x="0" y="595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640087" y="468784"/>
            <a:ext cx="5952268" cy="1024261"/>
          </a:xfrm>
          <a:prstGeom prst="rect">
            <a:avLst/>
          </a:prstGeom>
        </p:spPr>
        <p:txBody>
          <a:bodyPr anchor="t" rtlCol="false" tIns="0" lIns="0" bIns="0" rIns="0">
            <a:spAutoFit/>
          </a:bodyPr>
          <a:lstStyle/>
          <a:p>
            <a:pPr>
              <a:lnSpc>
                <a:spcPts val="7700"/>
              </a:lnSpc>
            </a:pPr>
            <a:r>
              <a:rPr lang="en-US" sz="7700" spc="-385">
                <a:solidFill>
                  <a:srgbClr val="000000"/>
                </a:solidFill>
                <a:latin typeface="TT Norms Bold"/>
              </a:rPr>
              <a:t>Delete activity</a:t>
            </a:r>
          </a:p>
        </p:txBody>
      </p:sp>
      <p:sp>
        <p:nvSpPr>
          <p:cNvPr name="TextBox 6" id="6"/>
          <p:cNvSpPr txBox="true"/>
          <p:nvPr/>
        </p:nvSpPr>
        <p:spPr>
          <a:xfrm rot="0">
            <a:off x="1028700" y="3750945"/>
            <a:ext cx="5563654" cy="2261234"/>
          </a:xfrm>
          <a:prstGeom prst="rect">
            <a:avLst/>
          </a:prstGeom>
        </p:spPr>
        <p:txBody>
          <a:bodyPr anchor="t" rtlCol="false" tIns="0" lIns="0" bIns="0" rIns="0">
            <a:spAutoFit/>
          </a:bodyPr>
          <a:lstStyle/>
          <a:p>
            <a:pPr>
              <a:lnSpc>
                <a:spcPts val="3600"/>
              </a:lnSpc>
            </a:pPr>
            <a:r>
              <a:rPr lang="en-US" sz="2400" spc="-12">
                <a:solidFill>
                  <a:srgbClr val="545454"/>
                </a:solidFill>
                <a:latin typeface="TT Fors"/>
              </a:rPr>
              <a:t>To delete an existed income/expense, user need to click onto the pencil icon next to the income/expense they want, after that, click into the recycle bin button to delete </a:t>
            </a:r>
          </a:p>
        </p:txBody>
      </p:sp>
      <p:sp>
        <p:nvSpPr>
          <p:cNvPr name="TextBox 7" id="7"/>
          <p:cNvSpPr txBox="true"/>
          <p:nvPr/>
        </p:nvSpPr>
        <p:spPr>
          <a:xfrm rot="0">
            <a:off x="15567373" y="2901955"/>
            <a:ext cx="2720627" cy="3385443"/>
          </a:xfrm>
          <a:prstGeom prst="rect">
            <a:avLst/>
          </a:prstGeom>
        </p:spPr>
        <p:txBody>
          <a:bodyPr anchor="t" rtlCol="false" tIns="0" lIns="0" bIns="0" rIns="0">
            <a:spAutoFit/>
          </a:bodyPr>
          <a:lstStyle/>
          <a:p>
            <a:pPr>
              <a:lnSpc>
                <a:spcPts val="3406"/>
              </a:lnSpc>
              <a:spcBef>
                <a:spcPct val="0"/>
              </a:spcBef>
            </a:pPr>
            <a:r>
              <a:rPr lang="en-US" sz="2433">
                <a:solidFill>
                  <a:srgbClr val="000000"/>
                </a:solidFill>
                <a:latin typeface="TT Fors"/>
              </a:rPr>
              <a:t>After  delete, the application will navigate user to the mainpage, which will show that expense/income have been deleted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DAF2AIVSIeA</dc:identifier>
  <dcterms:modified xsi:type="dcterms:W3CDTF">2011-08-01T06:04:30Z</dcterms:modified>
  <cp:revision>1</cp:revision>
  <dc:title>Slide ASM2 Application Development</dc:title>
</cp:coreProperties>
</file>